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diagrams/quickStyle33.xml" ContentType="application/vnd.openxmlformats-officedocument.drawingml.diagramStyl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colors32.xml" ContentType="application/vnd.openxmlformats-officedocument.drawingml.diagramColors+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notesSlides/notesSlide51.xml" ContentType="application/vnd.openxmlformats-officedocument.presentationml.notesSlide+xml"/>
  <Override PartName="/ppt/diagrams/layout27.xml" ContentType="application/vnd.openxmlformats-officedocument.drawingml.diagramLayout+xml"/>
  <Override PartName="/ppt/notesSlides/notesSlide40.xml" ContentType="application/vnd.openxmlformats-officedocument.presentationml.notesSlide+xml"/>
  <Override PartName="/ppt/diagrams/layout16.xml" ContentType="application/vnd.openxmlformats-officedocument.drawingml.diagramLayout+xml"/>
  <Override PartName="/ppt/slides/slide98.xml" ContentType="application/vnd.openxmlformats-officedocument.presentationml.slide+xml"/>
  <Override PartName="/ppt/notesSlides/notesSlide6.xml" ContentType="application/vnd.openxmlformats-officedocument.presentationml.notes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7.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diagrams/data31.xml" ContentType="application/vnd.openxmlformats-officedocument.drawingml.diagramData+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notesSlides/notesSlide53.xml" ContentType="application/vnd.openxmlformats-officedocument.presentationml.notes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slides/slide89.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50.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diagrams/data30.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handoutMasterIdLst>
    <p:handoutMasterId r:id="rId137"/>
  </p:handoutMasterIdLst>
  <p:sldIdLst>
    <p:sldId id="256" r:id="rId2"/>
    <p:sldId id="503" r:id="rId3"/>
    <p:sldId id="466" r:id="rId4"/>
    <p:sldId id="330" r:id="rId5"/>
    <p:sldId id="258" r:id="rId6"/>
    <p:sldId id="333" r:id="rId7"/>
    <p:sldId id="336" r:id="rId8"/>
    <p:sldId id="334" r:id="rId9"/>
    <p:sldId id="337" r:id="rId10"/>
    <p:sldId id="340" r:id="rId11"/>
    <p:sldId id="341" r:id="rId12"/>
    <p:sldId id="342" r:id="rId13"/>
    <p:sldId id="343" r:id="rId14"/>
    <p:sldId id="493" r:id="rId15"/>
    <p:sldId id="344" r:id="rId16"/>
    <p:sldId id="345" r:id="rId17"/>
    <p:sldId id="346" r:id="rId18"/>
    <p:sldId id="347" r:id="rId19"/>
    <p:sldId id="497" r:id="rId20"/>
    <p:sldId id="502" r:id="rId21"/>
    <p:sldId id="500" r:id="rId22"/>
    <p:sldId id="498" r:id="rId23"/>
    <p:sldId id="501" r:id="rId24"/>
    <p:sldId id="499"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2" r:id="rId49"/>
    <p:sldId id="373" r:id="rId50"/>
    <p:sldId id="374" r:id="rId51"/>
    <p:sldId id="375" r:id="rId52"/>
    <p:sldId id="288" r:id="rId53"/>
    <p:sldId id="467" r:id="rId54"/>
    <p:sldId id="468" r:id="rId55"/>
    <p:sldId id="470" r:id="rId56"/>
    <p:sldId id="482" r:id="rId57"/>
    <p:sldId id="488" r:id="rId58"/>
    <p:sldId id="474" r:id="rId59"/>
    <p:sldId id="475" r:id="rId60"/>
    <p:sldId id="476" r:id="rId61"/>
    <p:sldId id="477" r:id="rId62"/>
    <p:sldId id="376" r:id="rId63"/>
    <p:sldId id="378" r:id="rId64"/>
    <p:sldId id="379" r:id="rId65"/>
    <p:sldId id="380" r:id="rId66"/>
    <p:sldId id="383" r:id="rId67"/>
    <p:sldId id="384" r:id="rId68"/>
    <p:sldId id="471" r:id="rId69"/>
    <p:sldId id="472" r:id="rId70"/>
    <p:sldId id="387" r:id="rId71"/>
    <p:sldId id="388" r:id="rId72"/>
    <p:sldId id="473" r:id="rId73"/>
    <p:sldId id="391" r:id="rId74"/>
    <p:sldId id="478" r:id="rId75"/>
    <p:sldId id="479" r:id="rId76"/>
    <p:sldId id="480" r:id="rId77"/>
    <p:sldId id="485" r:id="rId78"/>
    <p:sldId id="395" r:id="rId79"/>
    <p:sldId id="396" r:id="rId80"/>
    <p:sldId id="481" r:id="rId81"/>
    <p:sldId id="399" r:id="rId82"/>
    <p:sldId id="483" r:id="rId83"/>
    <p:sldId id="484" r:id="rId84"/>
    <p:sldId id="400" r:id="rId85"/>
    <p:sldId id="401" r:id="rId86"/>
    <p:sldId id="404" r:id="rId87"/>
    <p:sldId id="486" r:id="rId88"/>
    <p:sldId id="487" r:id="rId89"/>
    <p:sldId id="418" r:id="rId90"/>
    <p:sldId id="419" r:id="rId91"/>
    <p:sldId id="420" r:id="rId92"/>
    <p:sldId id="421" r:id="rId93"/>
    <p:sldId id="422" r:id="rId94"/>
    <p:sldId id="423" r:id="rId95"/>
    <p:sldId id="491" r:id="rId96"/>
    <p:sldId id="492" r:id="rId97"/>
    <p:sldId id="424" r:id="rId98"/>
    <p:sldId id="425" r:id="rId99"/>
    <p:sldId id="426" r:id="rId100"/>
    <p:sldId id="427" r:id="rId101"/>
    <p:sldId id="428" r:id="rId102"/>
    <p:sldId id="431" r:id="rId103"/>
    <p:sldId id="432" r:id="rId104"/>
    <p:sldId id="433" r:id="rId105"/>
    <p:sldId id="434" r:id="rId106"/>
    <p:sldId id="490" r:id="rId107"/>
    <p:sldId id="494" r:id="rId108"/>
    <p:sldId id="435" r:id="rId109"/>
    <p:sldId id="338" r:id="rId110"/>
    <p:sldId id="489" r:id="rId111"/>
    <p:sldId id="437" r:id="rId112"/>
    <p:sldId id="436" r:id="rId113"/>
    <p:sldId id="441" r:id="rId114"/>
    <p:sldId id="443" r:id="rId115"/>
    <p:sldId id="444" r:id="rId116"/>
    <p:sldId id="445" r:id="rId117"/>
    <p:sldId id="446" r:id="rId118"/>
    <p:sldId id="447" r:id="rId119"/>
    <p:sldId id="448" r:id="rId120"/>
    <p:sldId id="449" r:id="rId121"/>
    <p:sldId id="450" r:id="rId122"/>
    <p:sldId id="454" r:id="rId123"/>
    <p:sldId id="455" r:id="rId124"/>
    <p:sldId id="456" r:id="rId125"/>
    <p:sldId id="457" r:id="rId126"/>
    <p:sldId id="458" r:id="rId127"/>
    <p:sldId id="463" r:id="rId128"/>
    <p:sldId id="462" r:id="rId129"/>
    <p:sldId id="464" r:id="rId130"/>
    <p:sldId id="495" r:id="rId131"/>
    <p:sldId id="465" r:id="rId132"/>
    <p:sldId id="496" r:id="rId133"/>
    <p:sldId id="461" r:id="rId134"/>
    <p:sldId id="257" r:id="rId13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64" autoAdjust="0"/>
  </p:normalViewPr>
  <p:slideViewPr>
    <p:cSldViewPr>
      <p:cViewPr varScale="1">
        <p:scale>
          <a:sx n="68" d="100"/>
          <a:sy n="68"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21691-46F6-4433-A646-CC09978035C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9C4EC37-CB6D-4D26-9349-4CA62BD0C576}">
      <dgm:prSet phldrT="[Text]"/>
      <dgm:spPr>
        <a:solidFill>
          <a:schemeClr val="accent1">
            <a:lumMod val="50000"/>
          </a:schemeClr>
        </a:solidFill>
      </dgm:spPr>
      <dgm:t>
        <a:bodyPr/>
        <a:lstStyle/>
        <a:p>
          <a:r>
            <a:rPr lang="en-US" dirty="0" smtClean="0"/>
            <a:t>Injury and External Cause - Identifies Injury</a:t>
          </a:r>
          <a:endParaRPr lang="en-US" dirty="0"/>
        </a:p>
      </dgm:t>
    </dgm:pt>
    <dgm:pt modelId="{36B36C19-6328-499E-839C-BCBCD74A5C23}" type="parTrans" cxnId="{92123F7F-D750-4526-BC71-DD0FDA766FDE}">
      <dgm:prSet/>
      <dgm:spPr/>
      <dgm:t>
        <a:bodyPr/>
        <a:lstStyle/>
        <a:p>
          <a:endParaRPr lang="en-US"/>
        </a:p>
      </dgm:t>
    </dgm:pt>
    <dgm:pt modelId="{0A681F93-5957-4A7B-AB29-2394596C1523}" type="sibTrans" cxnId="{92123F7F-D750-4526-BC71-DD0FDA766FDE}">
      <dgm:prSet/>
      <dgm:spPr/>
      <dgm:t>
        <a:bodyPr/>
        <a:lstStyle/>
        <a:p>
          <a:endParaRPr lang="en-US"/>
        </a:p>
      </dgm:t>
    </dgm:pt>
    <dgm:pt modelId="{0BEFA6A6-7E07-4942-AC88-EEDAC15058CD}">
      <dgm:prSet phldrT="[Text]"/>
      <dgm:spPr>
        <a:solidFill>
          <a:schemeClr val="accent6">
            <a:lumMod val="60000"/>
            <a:lumOff val="40000"/>
          </a:schemeClr>
        </a:solidFill>
      </dgm:spPr>
      <dgm:t>
        <a:bodyPr/>
        <a:lstStyle/>
        <a:p>
          <a:r>
            <a:rPr lang="en-US" dirty="0" smtClean="0"/>
            <a:t>Initial – receiving active treatment</a:t>
          </a:r>
          <a:endParaRPr lang="en-US" dirty="0"/>
        </a:p>
      </dgm:t>
    </dgm:pt>
    <dgm:pt modelId="{BA663E26-3740-4684-B90B-89354132FD59}" type="parTrans" cxnId="{375D1073-008A-48E0-A308-3C19956DA82F}">
      <dgm:prSet/>
      <dgm:spPr/>
      <dgm:t>
        <a:bodyPr/>
        <a:lstStyle/>
        <a:p>
          <a:endParaRPr lang="en-US"/>
        </a:p>
      </dgm:t>
    </dgm:pt>
    <dgm:pt modelId="{90046A34-EDB2-4B55-B21D-24E8EEC90543}" type="sibTrans" cxnId="{375D1073-008A-48E0-A308-3C19956DA82F}">
      <dgm:prSet/>
      <dgm:spPr/>
      <dgm:t>
        <a:bodyPr/>
        <a:lstStyle/>
        <a:p>
          <a:endParaRPr lang="en-US"/>
        </a:p>
      </dgm:t>
    </dgm:pt>
    <dgm:pt modelId="{32D2C575-2DD7-4D01-847F-A63C93E7B92C}">
      <dgm:prSet phldrT="[Text]"/>
      <dgm:spPr>
        <a:solidFill>
          <a:schemeClr val="accent6">
            <a:lumMod val="40000"/>
            <a:lumOff val="60000"/>
          </a:schemeClr>
        </a:solidFill>
      </dgm:spPr>
      <dgm:t>
        <a:bodyPr/>
        <a:lstStyle/>
        <a:p>
          <a:r>
            <a:rPr lang="en-US" dirty="0" smtClean="0"/>
            <a:t>Subsequent – receiving routine care during healing or recovery (after active treatment)</a:t>
          </a:r>
          <a:endParaRPr lang="en-US" dirty="0"/>
        </a:p>
      </dgm:t>
    </dgm:pt>
    <dgm:pt modelId="{204AE6AC-BC67-4835-A105-4F00FCCBD9CC}" type="parTrans" cxnId="{FACBB359-78D7-4145-A2F2-EB2FCA5C33F9}">
      <dgm:prSet/>
      <dgm:spPr/>
      <dgm:t>
        <a:bodyPr/>
        <a:lstStyle/>
        <a:p>
          <a:endParaRPr lang="en-US"/>
        </a:p>
      </dgm:t>
    </dgm:pt>
    <dgm:pt modelId="{0D5B07EC-BC81-432C-8EB2-FF5459788BD8}" type="sibTrans" cxnId="{FACBB359-78D7-4145-A2F2-EB2FCA5C33F9}">
      <dgm:prSet/>
      <dgm:spPr/>
      <dgm:t>
        <a:bodyPr/>
        <a:lstStyle/>
        <a:p>
          <a:endParaRPr lang="en-US"/>
        </a:p>
      </dgm:t>
    </dgm:pt>
    <dgm:pt modelId="{50D9DC8F-6813-4253-9731-3E99565DA564}">
      <dgm:prSet phldrT="[Text]"/>
      <dgm:spPr>
        <a:solidFill>
          <a:schemeClr val="accent6">
            <a:lumMod val="75000"/>
          </a:schemeClr>
        </a:solidFill>
      </dgm:spPr>
      <dgm:t>
        <a:bodyPr/>
        <a:lstStyle/>
        <a:p>
          <a:r>
            <a:rPr lang="en-US" dirty="0" smtClean="0"/>
            <a:t>Sequela – complications or conditions arising as result of injury</a:t>
          </a:r>
          <a:endParaRPr lang="en-US" dirty="0"/>
        </a:p>
      </dgm:t>
    </dgm:pt>
    <dgm:pt modelId="{81970C83-53F0-4B73-B0AD-2896D63DBEF3}" type="parTrans" cxnId="{E8F3F515-E20D-4C4D-8849-1B5B6EA6C68B}">
      <dgm:prSet/>
      <dgm:spPr/>
      <dgm:t>
        <a:bodyPr/>
        <a:lstStyle/>
        <a:p>
          <a:endParaRPr lang="en-US"/>
        </a:p>
      </dgm:t>
    </dgm:pt>
    <dgm:pt modelId="{BBAB5D38-35E2-463B-9B11-EEA3F1042B7C}" type="sibTrans" cxnId="{E8F3F515-E20D-4C4D-8849-1B5B6EA6C68B}">
      <dgm:prSet/>
      <dgm:spPr/>
      <dgm:t>
        <a:bodyPr/>
        <a:lstStyle/>
        <a:p>
          <a:endParaRPr lang="en-US"/>
        </a:p>
      </dgm:t>
    </dgm:pt>
    <dgm:pt modelId="{CB7C95EF-B0A8-490C-AA11-A21ABB908C85}" type="pres">
      <dgm:prSet presAssocID="{23521691-46F6-4433-A646-CC09978035C5}" presName="composite" presStyleCnt="0">
        <dgm:presLayoutVars>
          <dgm:chMax val="1"/>
          <dgm:dir/>
          <dgm:resizeHandles val="exact"/>
        </dgm:presLayoutVars>
      </dgm:prSet>
      <dgm:spPr/>
      <dgm:t>
        <a:bodyPr/>
        <a:lstStyle/>
        <a:p>
          <a:endParaRPr lang="en-US"/>
        </a:p>
      </dgm:t>
    </dgm:pt>
    <dgm:pt modelId="{B9AE7C0C-346C-4F2E-8879-16584A5C6468}" type="pres">
      <dgm:prSet presAssocID="{39C4EC37-CB6D-4D26-9349-4CA62BD0C576}" presName="roof" presStyleLbl="dkBgShp" presStyleIdx="0" presStyleCnt="2" custLinFactNeighborY="-12121"/>
      <dgm:spPr/>
      <dgm:t>
        <a:bodyPr/>
        <a:lstStyle/>
        <a:p>
          <a:endParaRPr lang="en-US"/>
        </a:p>
      </dgm:t>
    </dgm:pt>
    <dgm:pt modelId="{E4DC63A6-191B-45F3-A976-CC0D25B48FF0}" type="pres">
      <dgm:prSet presAssocID="{39C4EC37-CB6D-4D26-9349-4CA62BD0C576}" presName="pillars" presStyleCnt="0"/>
      <dgm:spPr/>
    </dgm:pt>
    <dgm:pt modelId="{7F5E07B5-4810-4B3E-BC26-1C77D841D43C}" type="pres">
      <dgm:prSet presAssocID="{39C4EC37-CB6D-4D26-9349-4CA62BD0C576}" presName="pillar1" presStyleLbl="node1" presStyleIdx="0" presStyleCnt="3">
        <dgm:presLayoutVars>
          <dgm:bulletEnabled val="1"/>
        </dgm:presLayoutVars>
      </dgm:prSet>
      <dgm:spPr/>
      <dgm:t>
        <a:bodyPr/>
        <a:lstStyle/>
        <a:p>
          <a:endParaRPr lang="en-US"/>
        </a:p>
      </dgm:t>
    </dgm:pt>
    <dgm:pt modelId="{C30D56E2-9D1F-424A-9DC5-6AF5BF1BA17C}" type="pres">
      <dgm:prSet presAssocID="{32D2C575-2DD7-4D01-847F-A63C93E7B92C}" presName="pillarX" presStyleLbl="node1" presStyleIdx="1" presStyleCnt="3">
        <dgm:presLayoutVars>
          <dgm:bulletEnabled val="1"/>
        </dgm:presLayoutVars>
      </dgm:prSet>
      <dgm:spPr/>
      <dgm:t>
        <a:bodyPr/>
        <a:lstStyle/>
        <a:p>
          <a:endParaRPr lang="en-US"/>
        </a:p>
      </dgm:t>
    </dgm:pt>
    <dgm:pt modelId="{9144F564-B792-4E73-B2B2-FBF0A5C0DC4E}" type="pres">
      <dgm:prSet presAssocID="{50D9DC8F-6813-4253-9731-3E99565DA564}" presName="pillarX" presStyleLbl="node1" presStyleIdx="2" presStyleCnt="3">
        <dgm:presLayoutVars>
          <dgm:bulletEnabled val="1"/>
        </dgm:presLayoutVars>
      </dgm:prSet>
      <dgm:spPr/>
      <dgm:t>
        <a:bodyPr/>
        <a:lstStyle/>
        <a:p>
          <a:endParaRPr lang="en-US"/>
        </a:p>
      </dgm:t>
    </dgm:pt>
    <dgm:pt modelId="{61D7230D-90A6-4BC7-96F2-084E215EC9EA}" type="pres">
      <dgm:prSet presAssocID="{39C4EC37-CB6D-4D26-9349-4CA62BD0C576}" presName="base" presStyleLbl="dkBgShp" presStyleIdx="1" presStyleCnt="2"/>
      <dgm:spPr/>
    </dgm:pt>
  </dgm:ptLst>
  <dgm:cxnLst>
    <dgm:cxn modelId="{375D1073-008A-48E0-A308-3C19956DA82F}" srcId="{39C4EC37-CB6D-4D26-9349-4CA62BD0C576}" destId="{0BEFA6A6-7E07-4942-AC88-EEDAC15058CD}" srcOrd="0" destOrd="0" parTransId="{BA663E26-3740-4684-B90B-89354132FD59}" sibTransId="{90046A34-EDB2-4B55-B21D-24E8EEC90543}"/>
    <dgm:cxn modelId="{FACBB359-78D7-4145-A2F2-EB2FCA5C33F9}" srcId="{39C4EC37-CB6D-4D26-9349-4CA62BD0C576}" destId="{32D2C575-2DD7-4D01-847F-A63C93E7B92C}" srcOrd="1" destOrd="0" parTransId="{204AE6AC-BC67-4835-A105-4F00FCCBD9CC}" sibTransId="{0D5B07EC-BC81-432C-8EB2-FF5459788BD8}"/>
    <dgm:cxn modelId="{92123F7F-D750-4526-BC71-DD0FDA766FDE}" srcId="{23521691-46F6-4433-A646-CC09978035C5}" destId="{39C4EC37-CB6D-4D26-9349-4CA62BD0C576}" srcOrd="0" destOrd="0" parTransId="{36B36C19-6328-499E-839C-BCBCD74A5C23}" sibTransId="{0A681F93-5957-4A7B-AB29-2394596C1523}"/>
    <dgm:cxn modelId="{CFC7C737-92BD-4F8B-8551-14F95F4DA9DC}" type="presOf" srcId="{39C4EC37-CB6D-4D26-9349-4CA62BD0C576}" destId="{B9AE7C0C-346C-4F2E-8879-16584A5C6468}" srcOrd="0" destOrd="0" presId="urn:microsoft.com/office/officeart/2005/8/layout/hList3"/>
    <dgm:cxn modelId="{E8F3F515-E20D-4C4D-8849-1B5B6EA6C68B}" srcId="{39C4EC37-CB6D-4D26-9349-4CA62BD0C576}" destId="{50D9DC8F-6813-4253-9731-3E99565DA564}" srcOrd="2" destOrd="0" parTransId="{81970C83-53F0-4B73-B0AD-2896D63DBEF3}" sibTransId="{BBAB5D38-35E2-463B-9B11-EEA3F1042B7C}"/>
    <dgm:cxn modelId="{F4492488-1E94-4718-AD75-24FDE8475228}" type="presOf" srcId="{0BEFA6A6-7E07-4942-AC88-EEDAC15058CD}" destId="{7F5E07B5-4810-4B3E-BC26-1C77D841D43C}" srcOrd="0" destOrd="0" presId="urn:microsoft.com/office/officeart/2005/8/layout/hList3"/>
    <dgm:cxn modelId="{05A70892-8927-452F-99CD-B000FED3EE24}" type="presOf" srcId="{23521691-46F6-4433-A646-CC09978035C5}" destId="{CB7C95EF-B0A8-490C-AA11-A21ABB908C85}" srcOrd="0" destOrd="0" presId="urn:microsoft.com/office/officeart/2005/8/layout/hList3"/>
    <dgm:cxn modelId="{3583609C-CAD4-459D-A933-98A8E5ED0881}" type="presOf" srcId="{32D2C575-2DD7-4D01-847F-A63C93E7B92C}" destId="{C30D56E2-9D1F-424A-9DC5-6AF5BF1BA17C}" srcOrd="0" destOrd="0" presId="urn:microsoft.com/office/officeart/2005/8/layout/hList3"/>
    <dgm:cxn modelId="{30025344-696D-4A3E-977B-BBB7E2223B7E}" type="presOf" srcId="{50D9DC8F-6813-4253-9731-3E99565DA564}" destId="{9144F564-B792-4E73-B2B2-FBF0A5C0DC4E}" srcOrd="0" destOrd="0" presId="urn:microsoft.com/office/officeart/2005/8/layout/hList3"/>
    <dgm:cxn modelId="{5D709181-4735-4118-8939-CB0401919269}" type="presParOf" srcId="{CB7C95EF-B0A8-490C-AA11-A21ABB908C85}" destId="{B9AE7C0C-346C-4F2E-8879-16584A5C6468}" srcOrd="0" destOrd="0" presId="urn:microsoft.com/office/officeart/2005/8/layout/hList3"/>
    <dgm:cxn modelId="{24355341-E255-4A6D-BC29-F16F18A15D65}" type="presParOf" srcId="{CB7C95EF-B0A8-490C-AA11-A21ABB908C85}" destId="{E4DC63A6-191B-45F3-A976-CC0D25B48FF0}" srcOrd="1" destOrd="0" presId="urn:microsoft.com/office/officeart/2005/8/layout/hList3"/>
    <dgm:cxn modelId="{803AC22C-2EBB-4753-B5EF-85C1ED931C3C}" type="presParOf" srcId="{E4DC63A6-191B-45F3-A976-CC0D25B48FF0}" destId="{7F5E07B5-4810-4B3E-BC26-1C77D841D43C}" srcOrd="0" destOrd="0" presId="urn:microsoft.com/office/officeart/2005/8/layout/hList3"/>
    <dgm:cxn modelId="{C3B07155-C8FD-4C26-A4FD-2CDE37D46170}" type="presParOf" srcId="{E4DC63A6-191B-45F3-A976-CC0D25B48FF0}" destId="{C30D56E2-9D1F-424A-9DC5-6AF5BF1BA17C}" srcOrd="1" destOrd="0" presId="urn:microsoft.com/office/officeart/2005/8/layout/hList3"/>
    <dgm:cxn modelId="{326FBD14-4F23-4F4C-8C20-898FD9459F75}" type="presParOf" srcId="{E4DC63A6-191B-45F3-A976-CC0D25B48FF0}" destId="{9144F564-B792-4E73-B2B2-FBF0A5C0DC4E}" srcOrd="2" destOrd="0" presId="urn:microsoft.com/office/officeart/2005/8/layout/hList3"/>
    <dgm:cxn modelId="{AC7A9861-38B9-4708-A8BF-8DE79B0FEA35}" type="presParOf" srcId="{CB7C95EF-B0A8-490C-AA11-A21ABB908C85}" destId="{61D7230D-90A6-4BC7-96F2-084E215EC9EA}"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custLinFactY="22727" custLinFactNeighborX="-7609" custLinFactNeighborY="100000"/>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48A7A207-9F72-497F-9ECC-E3FC6075B76F}" type="presOf" srcId="{7238B86E-5C13-4244-ABFB-030ADD118857}" destId="{08B09FED-191D-4059-A65F-338BB3AF6B8E}" srcOrd="0" destOrd="0" presId="urn:microsoft.com/office/officeart/2005/8/layout/target3"/>
    <dgm:cxn modelId="{94DF5D28-CD48-416C-A9AD-3A8798207D33}"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023C20B7-7679-4353-8A2B-36C5AC1832AC}" type="presOf" srcId="{7BB0311C-3074-49B5-BA98-F25764DD05A3}" destId="{844904C3-8B3A-464F-8EE9-DC910CEA05F1}" srcOrd="0" destOrd="0" presId="urn:microsoft.com/office/officeart/2005/8/layout/target3"/>
    <dgm:cxn modelId="{EA1978F6-4C73-40F4-9FE1-062623B405C8}" type="presParOf" srcId="{08B09FED-191D-4059-A65F-338BB3AF6B8E}" destId="{0186D292-17B1-4323-ACD9-77EF9D807DF8}" srcOrd="0" destOrd="0" presId="urn:microsoft.com/office/officeart/2005/8/layout/target3"/>
    <dgm:cxn modelId="{41DC46F4-493D-45D7-9F22-6D1463FD6014}" type="presParOf" srcId="{08B09FED-191D-4059-A65F-338BB3AF6B8E}" destId="{FAE895F2-5F30-47D7-B0A8-5478CBBF91F0}" srcOrd="1" destOrd="0" presId="urn:microsoft.com/office/officeart/2005/8/layout/target3"/>
    <dgm:cxn modelId="{46AEE97D-7A40-4626-9585-CF28776EFDD9}" type="presParOf" srcId="{08B09FED-191D-4059-A65F-338BB3AF6B8E}" destId="{844904C3-8B3A-464F-8EE9-DC910CEA05F1}" srcOrd="2" destOrd="0" presId="urn:microsoft.com/office/officeart/2005/8/layout/target3"/>
    <dgm:cxn modelId="{51CADCC9-A925-45DE-B62F-1CFFA0E69AB4}"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C451E5-5C98-4544-9D6B-D425FAEFA638}" type="doc">
      <dgm:prSet loTypeId="urn:microsoft.com/office/officeart/2005/8/layout/vList6" loCatId="list" qsTypeId="urn:microsoft.com/office/officeart/2005/8/quickstyle/3d2" qsCatId="3D" csTypeId="urn:microsoft.com/office/officeart/2005/8/colors/colorful2" csCatId="colorful" phldr="1"/>
      <dgm:spPr/>
      <dgm:t>
        <a:bodyPr/>
        <a:lstStyle/>
        <a:p>
          <a:endParaRPr lang="en-US"/>
        </a:p>
      </dgm:t>
    </dgm:pt>
    <dgm:pt modelId="{93EB165B-E608-4D0C-AD6E-E6B8226C3445}">
      <dgm:prSet phldrT="[Text]"/>
      <dgm:spPr/>
      <dgm:t>
        <a:bodyPr/>
        <a:lstStyle/>
        <a:p>
          <a:r>
            <a:rPr lang="en-US" dirty="0" smtClean="0"/>
            <a:t>Head </a:t>
          </a:r>
          <a:endParaRPr lang="en-US" dirty="0"/>
        </a:p>
      </dgm:t>
    </dgm:pt>
    <dgm:pt modelId="{71EF623A-FE33-4870-9ADD-517C8B62FB14}" type="parTrans" cxnId="{DF375CD2-15CC-4EA6-98CC-E2438121138A}">
      <dgm:prSet/>
      <dgm:spPr/>
      <dgm:t>
        <a:bodyPr/>
        <a:lstStyle/>
        <a:p>
          <a:endParaRPr lang="en-US"/>
        </a:p>
      </dgm:t>
    </dgm:pt>
    <dgm:pt modelId="{F43E24C2-C989-420A-BC2E-BC518482A682}" type="sibTrans" cxnId="{DF375CD2-15CC-4EA6-98CC-E2438121138A}">
      <dgm:prSet/>
      <dgm:spPr/>
      <dgm:t>
        <a:bodyPr/>
        <a:lstStyle/>
        <a:p>
          <a:endParaRPr lang="en-US"/>
        </a:p>
      </dgm:t>
    </dgm:pt>
    <dgm:pt modelId="{D09630E6-2CF2-443F-877A-315C941B5CB2}">
      <dgm:prSet phldrT="[Text]"/>
      <dgm:spPr/>
      <dgm:t>
        <a:bodyPr/>
        <a:lstStyle/>
        <a:p>
          <a:r>
            <a:rPr lang="en-US" dirty="0" smtClean="0"/>
            <a:t>(S00-S09)</a:t>
          </a:r>
          <a:endParaRPr lang="en-US" dirty="0"/>
        </a:p>
      </dgm:t>
    </dgm:pt>
    <dgm:pt modelId="{F3020EA3-BD6F-4D93-B5A3-DCB79CEA82AD}" type="parTrans" cxnId="{D3770393-1A80-4ADC-9CE7-82336E9341E0}">
      <dgm:prSet/>
      <dgm:spPr/>
      <dgm:t>
        <a:bodyPr/>
        <a:lstStyle/>
        <a:p>
          <a:endParaRPr lang="en-US"/>
        </a:p>
      </dgm:t>
    </dgm:pt>
    <dgm:pt modelId="{5E8D069A-1EB4-4E20-9328-3DFE2AE0F5AD}" type="sibTrans" cxnId="{D3770393-1A80-4ADC-9CE7-82336E9341E0}">
      <dgm:prSet/>
      <dgm:spPr/>
      <dgm:t>
        <a:bodyPr/>
        <a:lstStyle/>
        <a:p>
          <a:endParaRPr lang="en-US"/>
        </a:p>
      </dgm:t>
    </dgm:pt>
    <dgm:pt modelId="{17577957-3969-4C5B-821A-8D78319435F5}">
      <dgm:prSet phldrT="[Text]"/>
      <dgm:spPr/>
      <dgm:t>
        <a:bodyPr/>
        <a:lstStyle/>
        <a:p>
          <a:r>
            <a:rPr lang="en-US" dirty="0" smtClean="0"/>
            <a:t>Neck</a:t>
          </a:r>
          <a:endParaRPr lang="en-US" dirty="0"/>
        </a:p>
      </dgm:t>
    </dgm:pt>
    <dgm:pt modelId="{AE73909B-8CB6-484D-B3FE-EEA5C6799902}" type="parTrans" cxnId="{5B53B133-9E6F-45F0-A387-E03B91728C62}">
      <dgm:prSet/>
      <dgm:spPr/>
      <dgm:t>
        <a:bodyPr/>
        <a:lstStyle/>
        <a:p>
          <a:endParaRPr lang="en-US"/>
        </a:p>
      </dgm:t>
    </dgm:pt>
    <dgm:pt modelId="{A113E63B-11F7-4E61-8E9B-7AA79185BBC3}" type="sibTrans" cxnId="{5B53B133-9E6F-45F0-A387-E03B91728C62}">
      <dgm:prSet/>
      <dgm:spPr/>
      <dgm:t>
        <a:bodyPr/>
        <a:lstStyle/>
        <a:p>
          <a:endParaRPr lang="en-US"/>
        </a:p>
      </dgm:t>
    </dgm:pt>
    <dgm:pt modelId="{4115030C-8C35-4951-A32E-792B5BA30200}">
      <dgm:prSet phldrT="[Text]"/>
      <dgm:spPr/>
      <dgm:t>
        <a:bodyPr/>
        <a:lstStyle/>
        <a:p>
          <a:r>
            <a:rPr lang="en-US" dirty="0" smtClean="0"/>
            <a:t>(S10-S19)</a:t>
          </a:r>
          <a:endParaRPr lang="en-US" dirty="0"/>
        </a:p>
      </dgm:t>
    </dgm:pt>
    <dgm:pt modelId="{BFF5E212-E356-40B5-B9CF-9974BB40EC6A}" type="parTrans" cxnId="{2F948E78-1B95-4E47-A6CB-507D2031FCE0}">
      <dgm:prSet/>
      <dgm:spPr/>
      <dgm:t>
        <a:bodyPr/>
        <a:lstStyle/>
        <a:p>
          <a:endParaRPr lang="en-US"/>
        </a:p>
      </dgm:t>
    </dgm:pt>
    <dgm:pt modelId="{E2B74CE6-7CFF-4040-92F9-97255CA33D9E}" type="sibTrans" cxnId="{2F948E78-1B95-4E47-A6CB-507D2031FCE0}">
      <dgm:prSet/>
      <dgm:spPr/>
      <dgm:t>
        <a:bodyPr/>
        <a:lstStyle/>
        <a:p>
          <a:endParaRPr lang="en-US"/>
        </a:p>
      </dgm:t>
    </dgm:pt>
    <dgm:pt modelId="{7BB0EEFE-C20A-4CD1-BBF5-8B62CEEC2F4F}">
      <dgm:prSet phldrT="[Text]"/>
      <dgm:spPr>
        <a:gradFill rotWithShape="0">
          <a:gsLst>
            <a:gs pos="0">
              <a:schemeClr val="bg2">
                <a:lumMod val="75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gradFill>
      </dgm:spPr>
      <dgm:t>
        <a:bodyPr/>
        <a:lstStyle/>
        <a:p>
          <a:r>
            <a:rPr lang="en-US" dirty="0" smtClean="0"/>
            <a:t>Thorax</a:t>
          </a:r>
          <a:endParaRPr lang="en-US" dirty="0"/>
        </a:p>
      </dgm:t>
    </dgm:pt>
    <dgm:pt modelId="{0C34E3AD-49CC-43D0-9A89-A2A3220B31EF}" type="parTrans" cxnId="{381487AF-8C29-40F4-B502-A8BDA409C274}">
      <dgm:prSet/>
      <dgm:spPr/>
      <dgm:t>
        <a:bodyPr/>
        <a:lstStyle/>
        <a:p>
          <a:endParaRPr lang="en-US"/>
        </a:p>
      </dgm:t>
    </dgm:pt>
    <dgm:pt modelId="{69A4F453-0696-473F-B387-3FBA249549BA}" type="sibTrans" cxnId="{381487AF-8C29-40F4-B502-A8BDA409C274}">
      <dgm:prSet/>
      <dgm:spPr/>
      <dgm:t>
        <a:bodyPr/>
        <a:lstStyle/>
        <a:p>
          <a:endParaRPr lang="en-US"/>
        </a:p>
      </dgm:t>
    </dgm:pt>
    <dgm:pt modelId="{99807973-3E82-4AD5-B5DD-BC61AEE7B42F}">
      <dgm:prSet phldrT="[Text]"/>
      <dgm:spPr/>
      <dgm:t>
        <a:bodyPr/>
        <a:lstStyle/>
        <a:p>
          <a:r>
            <a:rPr lang="en-US" dirty="0" smtClean="0"/>
            <a:t>(S20-S29)</a:t>
          </a:r>
          <a:endParaRPr lang="en-US" dirty="0"/>
        </a:p>
      </dgm:t>
    </dgm:pt>
    <dgm:pt modelId="{4679C19F-3689-47C5-8590-28DCCCE5556A}" type="parTrans" cxnId="{EEFEB6CA-5084-409D-A8F4-FCBD00945FF2}">
      <dgm:prSet/>
      <dgm:spPr/>
      <dgm:t>
        <a:bodyPr/>
        <a:lstStyle/>
        <a:p>
          <a:endParaRPr lang="en-US"/>
        </a:p>
      </dgm:t>
    </dgm:pt>
    <dgm:pt modelId="{1ACA6EF9-B5D3-44B2-B635-7FE730DFDB44}" type="sibTrans" cxnId="{EEFEB6CA-5084-409D-A8F4-FCBD00945FF2}">
      <dgm:prSet/>
      <dgm:spPr/>
      <dgm:t>
        <a:bodyPr/>
        <a:lstStyle/>
        <a:p>
          <a:endParaRPr lang="en-US"/>
        </a:p>
      </dgm:t>
    </dgm:pt>
    <dgm:pt modelId="{AAD0AF84-A980-456E-B9D4-86AB8B25FE79}" type="pres">
      <dgm:prSet presAssocID="{3DC451E5-5C98-4544-9D6B-D425FAEFA638}" presName="Name0" presStyleCnt="0">
        <dgm:presLayoutVars>
          <dgm:dir/>
          <dgm:animLvl val="lvl"/>
          <dgm:resizeHandles/>
        </dgm:presLayoutVars>
      </dgm:prSet>
      <dgm:spPr/>
      <dgm:t>
        <a:bodyPr/>
        <a:lstStyle/>
        <a:p>
          <a:endParaRPr lang="en-US"/>
        </a:p>
      </dgm:t>
    </dgm:pt>
    <dgm:pt modelId="{1636BFF5-D093-4A7E-8DE3-DB7127102053}" type="pres">
      <dgm:prSet presAssocID="{93EB165B-E608-4D0C-AD6E-E6B8226C3445}" presName="linNode" presStyleCnt="0"/>
      <dgm:spPr/>
    </dgm:pt>
    <dgm:pt modelId="{EDD98A51-B9B3-47B9-96B3-6E715F0974B3}" type="pres">
      <dgm:prSet presAssocID="{93EB165B-E608-4D0C-AD6E-E6B8226C3445}" presName="parentShp" presStyleLbl="node1" presStyleIdx="0" presStyleCnt="3">
        <dgm:presLayoutVars>
          <dgm:bulletEnabled val="1"/>
        </dgm:presLayoutVars>
      </dgm:prSet>
      <dgm:spPr/>
      <dgm:t>
        <a:bodyPr/>
        <a:lstStyle/>
        <a:p>
          <a:endParaRPr lang="en-US"/>
        </a:p>
      </dgm:t>
    </dgm:pt>
    <dgm:pt modelId="{C5CC27B2-C43A-4388-87F5-63B98417D005}" type="pres">
      <dgm:prSet presAssocID="{93EB165B-E608-4D0C-AD6E-E6B8226C3445}" presName="childShp" presStyleLbl="bgAccFollowNode1" presStyleIdx="0" presStyleCnt="3">
        <dgm:presLayoutVars>
          <dgm:bulletEnabled val="1"/>
        </dgm:presLayoutVars>
      </dgm:prSet>
      <dgm:spPr/>
      <dgm:t>
        <a:bodyPr/>
        <a:lstStyle/>
        <a:p>
          <a:endParaRPr lang="en-US"/>
        </a:p>
      </dgm:t>
    </dgm:pt>
    <dgm:pt modelId="{768E8237-D61F-44FC-8A30-2344FD8C899D}" type="pres">
      <dgm:prSet presAssocID="{F43E24C2-C989-420A-BC2E-BC518482A682}" presName="spacing" presStyleCnt="0"/>
      <dgm:spPr/>
    </dgm:pt>
    <dgm:pt modelId="{2049305A-F93F-4549-8807-6E533E0CA9D6}" type="pres">
      <dgm:prSet presAssocID="{17577957-3969-4C5B-821A-8D78319435F5}" presName="linNode" presStyleCnt="0"/>
      <dgm:spPr/>
    </dgm:pt>
    <dgm:pt modelId="{472FE78E-93FF-4371-8331-CF05864DD492}" type="pres">
      <dgm:prSet presAssocID="{17577957-3969-4C5B-821A-8D78319435F5}" presName="parentShp" presStyleLbl="node1" presStyleIdx="1" presStyleCnt="3">
        <dgm:presLayoutVars>
          <dgm:bulletEnabled val="1"/>
        </dgm:presLayoutVars>
      </dgm:prSet>
      <dgm:spPr/>
      <dgm:t>
        <a:bodyPr/>
        <a:lstStyle/>
        <a:p>
          <a:endParaRPr lang="en-US"/>
        </a:p>
      </dgm:t>
    </dgm:pt>
    <dgm:pt modelId="{45ED903E-C374-4624-B4DF-04A3EA977ED8}" type="pres">
      <dgm:prSet presAssocID="{17577957-3969-4C5B-821A-8D78319435F5}" presName="childShp" presStyleLbl="bgAccFollowNode1" presStyleIdx="1" presStyleCnt="3">
        <dgm:presLayoutVars>
          <dgm:bulletEnabled val="1"/>
        </dgm:presLayoutVars>
      </dgm:prSet>
      <dgm:spPr/>
      <dgm:t>
        <a:bodyPr/>
        <a:lstStyle/>
        <a:p>
          <a:endParaRPr lang="en-US"/>
        </a:p>
      </dgm:t>
    </dgm:pt>
    <dgm:pt modelId="{B996857B-F8AD-4F03-B8CF-2E1F28EC517A}" type="pres">
      <dgm:prSet presAssocID="{A113E63B-11F7-4E61-8E9B-7AA79185BBC3}" presName="spacing" presStyleCnt="0"/>
      <dgm:spPr/>
    </dgm:pt>
    <dgm:pt modelId="{96E76E8A-4910-480D-BC2B-618804ECCF2B}" type="pres">
      <dgm:prSet presAssocID="{7BB0EEFE-C20A-4CD1-BBF5-8B62CEEC2F4F}" presName="linNode" presStyleCnt="0"/>
      <dgm:spPr/>
    </dgm:pt>
    <dgm:pt modelId="{6E70AD3D-9028-4208-857B-59F5FFA2E5AD}" type="pres">
      <dgm:prSet presAssocID="{7BB0EEFE-C20A-4CD1-BBF5-8B62CEEC2F4F}" presName="parentShp" presStyleLbl="node1" presStyleIdx="2" presStyleCnt="3">
        <dgm:presLayoutVars>
          <dgm:bulletEnabled val="1"/>
        </dgm:presLayoutVars>
      </dgm:prSet>
      <dgm:spPr/>
      <dgm:t>
        <a:bodyPr/>
        <a:lstStyle/>
        <a:p>
          <a:endParaRPr lang="en-US"/>
        </a:p>
      </dgm:t>
    </dgm:pt>
    <dgm:pt modelId="{E3EF2E29-311A-49F5-82D6-808544CE47DA}" type="pres">
      <dgm:prSet presAssocID="{7BB0EEFE-C20A-4CD1-BBF5-8B62CEEC2F4F}" presName="childShp" presStyleLbl="bgAccFollowNode1" presStyleIdx="2" presStyleCnt="3">
        <dgm:presLayoutVars>
          <dgm:bulletEnabled val="1"/>
        </dgm:presLayoutVars>
      </dgm:prSet>
      <dgm:spPr/>
      <dgm:t>
        <a:bodyPr/>
        <a:lstStyle/>
        <a:p>
          <a:endParaRPr lang="en-US"/>
        </a:p>
      </dgm:t>
    </dgm:pt>
  </dgm:ptLst>
  <dgm:cxnLst>
    <dgm:cxn modelId="{D3770393-1A80-4ADC-9CE7-82336E9341E0}" srcId="{93EB165B-E608-4D0C-AD6E-E6B8226C3445}" destId="{D09630E6-2CF2-443F-877A-315C941B5CB2}" srcOrd="0" destOrd="0" parTransId="{F3020EA3-BD6F-4D93-B5A3-DCB79CEA82AD}" sibTransId="{5E8D069A-1EB4-4E20-9328-3DFE2AE0F5AD}"/>
    <dgm:cxn modelId="{5AE50FFB-2B30-4AE6-9A5E-B4215190A420}" type="presOf" srcId="{93EB165B-E608-4D0C-AD6E-E6B8226C3445}" destId="{EDD98A51-B9B3-47B9-96B3-6E715F0974B3}" srcOrd="0" destOrd="0" presId="urn:microsoft.com/office/officeart/2005/8/layout/vList6"/>
    <dgm:cxn modelId="{3C2C19EC-EBE7-4B72-B297-D7BB32178EEF}" type="presOf" srcId="{99807973-3E82-4AD5-B5DD-BC61AEE7B42F}" destId="{E3EF2E29-311A-49F5-82D6-808544CE47DA}" srcOrd="0" destOrd="0" presId="urn:microsoft.com/office/officeart/2005/8/layout/vList6"/>
    <dgm:cxn modelId="{03DB0817-6650-4927-91EA-074A2837DA1D}" type="presOf" srcId="{7BB0EEFE-C20A-4CD1-BBF5-8B62CEEC2F4F}" destId="{6E70AD3D-9028-4208-857B-59F5FFA2E5AD}" srcOrd="0" destOrd="0" presId="urn:microsoft.com/office/officeart/2005/8/layout/vList6"/>
    <dgm:cxn modelId="{EEFEB6CA-5084-409D-A8F4-FCBD00945FF2}" srcId="{7BB0EEFE-C20A-4CD1-BBF5-8B62CEEC2F4F}" destId="{99807973-3E82-4AD5-B5DD-BC61AEE7B42F}" srcOrd="0" destOrd="0" parTransId="{4679C19F-3689-47C5-8590-28DCCCE5556A}" sibTransId="{1ACA6EF9-B5D3-44B2-B635-7FE730DFDB44}"/>
    <dgm:cxn modelId="{4E9AF56A-7738-4866-9DE8-B01CE6B86CDC}" type="presOf" srcId="{4115030C-8C35-4951-A32E-792B5BA30200}" destId="{45ED903E-C374-4624-B4DF-04A3EA977ED8}" srcOrd="0" destOrd="0" presId="urn:microsoft.com/office/officeart/2005/8/layout/vList6"/>
    <dgm:cxn modelId="{DF375CD2-15CC-4EA6-98CC-E2438121138A}" srcId="{3DC451E5-5C98-4544-9D6B-D425FAEFA638}" destId="{93EB165B-E608-4D0C-AD6E-E6B8226C3445}" srcOrd="0" destOrd="0" parTransId="{71EF623A-FE33-4870-9ADD-517C8B62FB14}" sibTransId="{F43E24C2-C989-420A-BC2E-BC518482A682}"/>
    <dgm:cxn modelId="{725B05F1-3E7C-4C11-A560-1681D8CEDCC9}" type="presOf" srcId="{3DC451E5-5C98-4544-9D6B-D425FAEFA638}" destId="{AAD0AF84-A980-456E-B9D4-86AB8B25FE79}" srcOrd="0" destOrd="0" presId="urn:microsoft.com/office/officeart/2005/8/layout/vList6"/>
    <dgm:cxn modelId="{5B53B133-9E6F-45F0-A387-E03B91728C62}" srcId="{3DC451E5-5C98-4544-9D6B-D425FAEFA638}" destId="{17577957-3969-4C5B-821A-8D78319435F5}" srcOrd="1" destOrd="0" parTransId="{AE73909B-8CB6-484D-B3FE-EEA5C6799902}" sibTransId="{A113E63B-11F7-4E61-8E9B-7AA79185BBC3}"/>
    <dgm:cxn modelId="{37389A47-62D5-436B-BF7B-3FE5F1798EE1}" type="presOf" srcId="{17577957-3969-4C5B-821A-8D78319435F5}" destId="{472FE78E-93FF-4371-8331-CF05864DD492}" srcOrd="0" destOrd="0" presId="urn:microsoft.com/office/officeart/2005/8/layout/vList6"/>
    <dgm:cxn modelId="{C7B3BBB0-B2A7-477F-929A-7A15F6525DC8}" type="presOf" srcId="{D09630E6-2CF2-443F-877A-315C941B5CB2}" destId="{C5CC27B2-C43A-4388-87F5-63B98417D005}" srcOrd="0" destOrd="0" presId="urn:microsoft.com/office/officeart/2005/8/layout/vList6"/>
    <dgm:cxn modelId="{381487AF-8C29-40F4-B502-A8BDA409C274}" srcId="{3DC451E5-5C98-4544-9D6B-D425FAEFA638}" destId="{7BB0EEFE-C20A-4CD1-BBF5-8B62CEEC2F4F}" srcOrd="2" destOrd="0" parTransId="{0C34E3AD-49CC-43D0-9A89-A2A3220B31EF}" sibTransId="{69A4F453-0696-473F-B387-3FBA249549BA}"/>
    <dgm:cxn modelId="{2F948E78-1B95-4E47-A6CB-507D2031FCE0}" srcId="{17577957-3969-4C5B-821A-8D78319435F5}" destId="{4115030C-8C35-4951-A32E-792B5BA30200}" srcOrd="0" destOrd="0" parTransId="{BFF5E212-E356-40B5-B9CF-9974BB40EC6A}" sibTransId="{E2B74CE6-7CFF-4040-92F9-97255CA33D9E}"/>
    <dgm:cxn modelId="{77D54C78-8201-4DFD-9ECB-A289D8E9743D}" type="presParOf" srcId="{AAD0AF84-A980-456E-B9D4-86AB8B25FE79}" destId="{1636BFF5-D093-4A7E-8DE3-DB7127102053}" srcOrd="0" destOrd="0" presId="urn:microsoft.com/office/officeart/2005/8/layout/vList6"/>
    <dgm:cxn modelId="{0FA4B7DC-C75C-426D-B0B9-0ED05C30EFFC}" type="presParOf" srcId="{1636BFF5-D093-4A7E-8DE3-DB7127102053}" destId="{EDD98A51-B9B3-47B9-96B3-6E715F0974B3}" srcOrd="0" destOrd="0" presId="urn:microsoft.com/office/officeart/2005/8/layout/vList6"/>
    <dgm:cxn modelId="{8554BE44-59ED-48CE-97CC-A0750E42E415}" type="presParOf" srcId="{1636BFF5-D093-4A7E-8DE3-DB7127102053}" destId="{C5CC27B2-C43A-4388-87F5-63B98417D005}" srcOrd="1" destOrd="0" presId="urn:microsoft.com/office/officeart/2005/8/layout/vList6"/>
    <dgm:cxn modelId="{DD97EBB5-C2C2-4661-90CE-29B7D111C89D}" type="presParOf" srcId="{AAD0AF84-A980-456E-B9D4-86AB8B25FE79}" destId="{768E8237-D61F-44FC-8A30-2344FD8C899D}" srcOrd="1" destOrd="0" presId="urn:microsoft.com/office/officeart/2005/8/layout/vList6"/>
    <dgm:cxn modelId="{2B6013E6-3560-4CC9-8BFA-1780C02EB1BF}" type="presParOf" srcId="{AAD0AF84-A980-456E-B9D4-86AB8B25FE79}" destId="{2049305A-F93F-4549-8807-6E533E0CA9D6}" srcOrd="2" destOrd="0" presId="urn:microsoft.com/office/officeart/2005/8/layout/vList6"/>
    <dgm:cxn modelId="{47E80AB1-ED32-45A8-87F9-D36ADAAEC199}" type="presParOf" srcId="{2049305A-F93F-4549-8807-6E533E0CA9D6}" destId="{472FE78E-93FF-4371-8331-CF05864DD492}" srcOrd="0" destOrd="0" presId="urn:microsoft.com/office/officeart/2005/8/layout/vList6"/>
    <dgm:cxn modelId="{60A74C5E-6ED5-4794-AA3B-5F21E26ED437}" type="presParOf" srcId="{2049305A-F93F-4549-8807-6E533E0CA9D6}" destId="{45ED903E-C374-4624-B4DF-04A3EA977ED8}" srcOrd="1" destOrd="0" presId="urn:microsoft.com/office/officeart/2005/8/layout/vList6"/>
    <dgm:cxn modelId="{10AF63F8-89D8-46A3-8649-56690B735895}" type="presParOf" srcId="{AAD0AF84-A980-456E-B9D4-86AB8B25FE79}" destId="{B996857B-F8AD-4F03-B8CF-2E1F28EC517A}" srcOrd="3" destOrd="0" presId="urn:microsoft.com/office/officeart/2005/8/layout/vList6"/>
    <dgm:cxn modelId="{1F2E43C0-4E29-4324-A5D5-78CC95D4C16E}" type="presParOf" srcId="{AAD0AF84-A980-456E-B9D4-86AB8B25FE79}" destId="{96E76E8A-4910-480D-BC2B-618804ECCF2B}" srcOrd="4" destOrd="0" presId="urn:microsoft.com/office/officeart/2005/8/layout/vList6"/>
    <dgm:cxn modelId="{056E6579-2CDC-4518-B5E8-3FDEA539D251}" type="presParOf" srcId="{96E76E8A-4910-480D-BC2B-618804ECCF2B}" destId="{6E70AD3D-9028-4208-857B-59F5FFA2E5AD}" srcOrd="0" destOrd="0" presId="urn:microsoft.com/office/officeart/2005/8/layout/vList6"/>
    <dgm:cxn modelId="{748D85C4-49B9-4C85-9DF0-50A3AF0773AF}" type="presParOf" srcId="{96E76E8A-4910-480D-BC2B-618804ECCF2B}" destId="{E3EF2E29-311A-49F5-82D6-808544CE47DA}"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1D28FC0F-60F4-44C4-9968-38431525C5DD}" type="presOf" srcId="{7238B86E-5C13-4244-ABFB-030ADD118857}" destId="{08B09FED-191D-4059-A65F-338BB3AF6B8E}" srcOrd="0" destOrd="0" presId="urn:microsoft.com/office/officeart/2005/8/layout/target3"/>
    <dgm:cxn modelId="{1EFF194C-664B-4A47-A9E5-DD08593F8793}" type="presOf" srcId="{7BB0311C-3074-49B5-BA98-F25764DD05A3}" destId="{490AE9AE-8328-4488-8000-9C644982AF90}" srcOrd="1" destOrd="0" presId="urn:microsoft.com/office/officeart/2005/8/layout/target3"/>
    <dgm:cxn modelId="{8FA697D3-D611-4DEC-B1FF-089A3FCC6CBD}" type="presOf" srcId="{7BB0311C-3074-49B5-BA98-F25764DD05A3}" destId="{844904C3-8B3A-464F-8EE9-DC910CEA05F1}"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AB2FBB29-4DEB-4DEF-9C64-745D8EAEA527}" type="presParOf" srcId="{08B09FED-191D-4059-A65F-338BB3AF6B8E}" destId="{0186D292-17B1-4323-ACD9-77EF9D807DF8}" srcOrd="0" destOrd="0" presId="urn:microsoft.com/office/officeart/2005/8/layout/target3"/>
    <dgm:cxn modelId="{B1E72914-EC8C-429E-8470-251094D3BDC1}" type="presParOf" srcId="{08B09FED-191D-4059-A65F-338BB3AF6B8E}" destId="{FAE895F2-5F30-47D7-B0A8-5478CBBF91F0}" srcOrd="1" destOrd="0" presId="urn:microsoft.com/office/officeart/2005/8/layout/target3"/>
    <dgm:cxn modelId="{A1F7E87C-C54C-4C39-9D03-0A4280B62234}" type="presParOf" srcId="{08B09FED-191D-4059-A65F-338BB3AF6B8E}" destId="{844904C3-8B3A-464F-8EE9-DC910CEA05F1}" srcOrd="2" destOrd="0" presId="urn:microsoft.com/office/officeart/2005/8/layout/target3"/>
    <dgm:cxn modelId="{2D8C0752-1322-4487-8BA6-1A46BED50918}"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custLinFactX="-112500" custLinFactY="800000" custLinFactNeighborX="-200000" custLinFactNeighborY="850000"/>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BF46E6AC-7C95-4F6D-81EA-43AFBF3BE66A}" type="presOf" srcId="{7BB0311C-3074-49B5-BA98-F25764DD05A3}" destId="{844904C3-8B3A-464F-8EE9-DC910CEA05F1}" srcOrd="0" destOrd="0" presId="urn:microsoft.com/office/officeart/2005/8/layout/target3"/>
    <dgm:cxn modelId="{569CAC83-7A87-4844-A9FC-083521BA6186}" type="presOf" srcId="{7238B86E-5C13-4244-ABFB-030ADD118857}" destId="{08B09FED-191D-4059-A65F-338BB3AF6B8E}" srcOrd="0" destOrd="0" presId="urn:microsoft.com/office/officeart/2005/8/layout/target3"/>
    <dgm:cxn modelId="{72055FAE-9DD3-4A74-A5EA-26502C578737}"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ED13939E-5519-4642-8462-B2248ADAA5C8}" type="presParOf" srcId="{08B09FED-191D-4059-A65F-338BB3AF6B8E}" destId="{0186D292-17B1-4323-ACD9-77EF9D807DF8}" srcOrd="0" destOrd="0" presId="urn:microsoft.com/office/officeart/2005/8/layout/target3"/>
    <dgm:cxn modelId="{2880367E-6739-4170-B9E5-DCDAEEB420B5}" type="presParOf" srcId="{08B09FED-191D-4059-A65F-338BB3AF6B8E}" destId="{FAE895F2-5F30-47D7-B0A8-5478CBBF91F0}" srcOrd="1" destOrd="0" presId="urn:microsoft.com/office/officeart/2005/8/layout/target3"/>
    <dgm:cxn modelId="{2407DDCE-F830-4A68-9466-22BB5A9F3CEA}" type="presParOf" srcId="{08B09FED-191D-4059-A65F-338BB3AF6B8E}" destId="{844904C3-8B3A-464F-8EE9-DC910CEA05F1}" srcOrd="2" destOrd="0" presId="urn:microsoft.com/office/officeart/2005/8/layout/target3"/>
    <dgm:cxn modelId="{524EA4CA-2BDF-4777-974C-F25C60DFB039}"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F154D2C8-2E25-4983-84AB-0FA870F32F43}" type="presOf" srcId="{7BB0311C-3074-49B5-BA98-F25764DD05A3}" destId="{490AE9AE-8328-4488-8000-9C644982AF90}" srcOrd="1" destOrd="0" presId="urn:microsoft.com/office/officeart/2005/8/layout/target3"/>
    <dgm:cxn modelId="{D7E16146-AE56-4C90-BFDA-2CF3973820A8}"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131A2DA1-7E43-4AD0-959C-9C6374A1C7D4}" type="presOf" srcId="{7BB0311C-3074-49B5-BA98-F25764DD05A3}" destId="{844904C3-8B3A-464F-8EE9-DC910CEA05F1}" srcOrd="0" destOrd="0" presId="urn:microsoft.com/office/officeart/2005/8/layout/target3"/>
    <dgm:cxn modelId="{9A8DC169-05D2-4738-A4A5-30CD68439A4E}" type="presParOf" srcId="{08B09FED-191D-4059-A65F-338BB3AF6B8E}" destId="{0186D292-17B1-4323-ACD9-77EF9D807DF8}" srcOrd="0" destOrd="0" presId="urn:microsoft.com/office/officeart/2005/8/layout/target3"/>
    <dgm:cxn modelId="{D47EAB0F-C3EB-4B78-A834-70C1A40C527E}" type="presParOf" srcId="{08B09FED-191D-4059-A65F-338BB3AF6B8E}" destId="{FAE895F2-5F30-47D7-B0A8-5478CBBF91F0}" srcOrd="1" destOrd="0" presId="urn:microsoft.com/office/officeart/2005/8/layout/target3"/>
    <dgm:cxn modelId="{42B5FDD0-5931-4662-9F18-F3F8F1832404}" type="presParOf" srcId="{08B09FED-191D-4059-A65F-338BB3AF6B8E}" destId="{844904C3-8B3A-464F-8EE9-DC910CEA05F1}" srcOrd="2" destOrd="0" presId="urn:microsoft.com/office/officeart/2005/8/layout/target3"/>
    <dgm:cxn modelId="{62BB5760-26B4-4D09-A86B-C3904BB485E4}"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503526-D0C6-4A8A-9894-FE67DCC6A14C}" type="doc">
      <dgm:prSet loTypeId="urn:microsoft.com/office/officeart/2005/8/layout/default" loCatId="list" qsTypeId="urn:microsoft.com/office/officeart/2005/8/quickstyle/3d4" qsCatId="3D" csTypeId="urn:microsoft.com/office/officeart/2005/8/colors/accent2_3" csCatId="accent2" phldr="1"/>
      <dgm:spPr/>
      <dgm:t>
        <a:bodyPr/>
        <a:lstStyle/>
        <a:p>
          <a:endParaRPr lang="en-US"/>
        </a:p>
      </dgm:t>
    </dgm:pt>
    <dgm:pt modelId="{FC912487-024F-4B8D-8667-AC316AB60705}">
      <dgm:prSet phldrT="[Text]"/>
      <dgm:spPr/>
      <dgm:t>
        <a:bodyPr/>
        <a:lstStyle/>
        <a:p>
          <a:r>
            <a:rPr lang="en-US" dirty="0" smtClean="0"/>
            <a:t>A – Initial closed</a:t>
          </a:r>
          <a:endParaRPr lang="en-US" dirty="0"/>
        </a:p>
      </dgm:t>
    </dgm:pt>
    <dgm:pt modelId="{B908AEA6-92EC-45B8-BD12-D040EAA3ACF3}" type="parTrans" cxnId="{0E34A842-1184-4D1F-9127-9521C20855F4}">
      <dgm:prSet/>
      <dgm:spPr/>
      <dgm:t>
        <a:bodyPr/>
        <a:lstStyle/>
        <a:p>
          <a:endParaRPr lang="en-US"/>
        </a:p>
      </dgm:t>
    </dgm:pt>
    <dgm:pt modelId="{F2BBCB1A-A250-42D6-8908-3D434F6FEC56}" type="sibTrans" cxnId="{0E34A842-1184-4D1F-9127-9521C20855F4}">
      <dgm:prSet/>
      <dgm:spPr/>
      <dgm:t>
        <a:bodyPr/>
        <a:lstStyle/>
        <a:p>
          <a:endParaRPr lang="en-US"/>
        </a:p>
      </dgm:t>
    </dgm:pt>
    <dgm:pt modelId="{66C5A5D6-42B6-46D1-B5FF-59306987F106}">
      <dgm:prSet phldrT="[Text]"/>
      <dgm:spPr/>
      <dgm:t>
        <a:bodyPr/>
        <a:lstStyle/>
        <a:p>
          <a:r>
            <a:rPr lang="en-US" dirty="0" smtClean="0"/>
            <a:t>G – Subsequent delayed</a:t>
          </a:r>
          <a:endParaRPr lang="en-US" dirty="0"/>
        </a:p>
      </dgm:t>
    </dgm:pt>
    <dgm:pt modelId="{201D4561-3005-4A19-ADD4-11E566B6E7C2}" type="parTrans" cxnId="{444A5856-19CC-4519-B6EF-A6E3528664A3}">
      <dgm:prSet/>
      <dgm:spPr/>
      <dgm:t>
        <a:bodyPr/>
        <a:lstStyle/>
        <a:p>
          <a:endParaRPr lang="en-US"/>
        </a:p>
      </dgm:t>
    </dgm:pt>
    <dgm:pt modelId="{9CFEA1A0-DE2D-4441-8360-924E1724501F}" type="sibTrans" cxnId="{444A5856-19CC-4519-B6EF-A6E3528664A3}">
      <dgm:prSet/>
      <dgm:spPr/>
      <dgm:t>
        <a:bodyPr/>
        <a:lstStyle/>
        <a:p>
          <a:endParaRPr lang="en-US"/>
        </a:p>
      </dgm:t>
    </dgm:pt>
    <dgm:pt modelId="{2DCCAF93-614C-4A5F-88E8-3E8ADEDD5489}">
      <dgm:prSet phldrT="[Text]"/>
      <dgm:spPr/>
      <dgm:t>
        <a:bodyPr/>
        <a:lstStyle/>
        <a:p>
          <a:r>
            <a:rPr lang="en-US" dirty="0" smtClean="0"/>
            <a:t>K – Subsequent nonunion</a:t>
          </a:r>
          <a:endParaRPr lang="en-US" dirty="0"/>
        </a:p>
      </dgm:t>
    </dgm:pt>
    <dgm:pt modelId="{9B27C4E9-81BF-4447-ABC2-09E806AB62D7}" type="parTrans" cxnId="{DD47D070-FECF-4C9E-90DF-6FAD18A43EF6}">
      <dgm:prSet/>
      <dgm:spPr/>
      <dgm:t>
        <a:bodyPr/>
        <a:lstStyle/>
        <a:p>
          <a:endParaRPr lang="en-US"/>
        </a:p>
      </dgm:t>
    </dgm:pt>
    <dgm:pt modelId="{37BC457D-83CC-499F-A633-022DFBDEC55B}" type="sibTrans" cxnId="{DD47D070-FECF-4C9E-90DF-6FAD18A43EF6}">
      <dgm:prSet/>
      <dgm:spPr/>
      <dgm:t>
        <a:bodyPr/>
        <a:lstStyle/>
        <a:p>
          <a:endParaRPr lang="en-US"/>
        </a:p>
      </dgm:t>
    </dgm:pt>
    <dgm:pt modelId="{513C03A1-BD56-411F-8603-93F56A4C195B}">
      <dgm:prSet phldrT="[Text]"/>
      <dgm:spPr/>
      <dgm:t>
        <a:bodyPr/>
        <a:lstStyle/>
        <a:p>
          <a:r>
            <a:rPr lang="en-US" dirty="0" smtClean="0"/>
            <a:t>P – Subsequent malunion</a:t>
          </a:r>
          <a:endParaRPr lang="en-US" dirty="0"/>
        </a:p>
      </dgm:t>
    </dgm:pt>
    <dgm:pt modelId="{6E2FCC54-8FF1-4F16-986D-FDBC539C1D31}" type="parTrans" cxnId="{CBEE55A6-72E1-4CA9-B22E-D11D37B32D88}">
      <dgm:prSet/>
      <dgm:spPr/>
      <dgm:t>
        <a:bodyPr/>
        <a:lstStyle/>
        <a:p>
          <a:endParaRPr lang="en-US"/>
        </a:p>
      </dgm:t>
    </dgm:pt>
    <dgm:pt modelId="{8BDDD256-8C50-4B5F-AAFA-6C9545621938}" type="sibTrans" cxnId="{CBEE55A6-72E1-4CA9-B22E-D11D37B32D88}">
      <dgm:prSet/>
      <dgm:spPr/>
      <dgm:t>
        <a:bodyPr/>
        <a:lstStyle/>
        <a:p>
          <a:endParaRPr lang="en-US"/>
        </a:p>
      </dgm:t>
    </dgm:pt>
    <dgm:pt modelId="{154509ED-E421-499E-9669-09757123023B}">
      <dgm:prSet phldrT="[Text]"/>
      <dgm:spPr/>
      <dgm:t>
        <a:bodyPr/>
        <a:lstStyle/>
        <a:p>
          <a:r>
            <a:rPr lang="en-US" dirty="0" smtClean="0"/>
            <a:t>S - Sequela</a:t>
          </a:r>
          <a:endParaRPr lang="en-US" dirty="0"/>
        </a:p>
      </dgm:t>
    </dgm:pt>
    <dgm:pt modelId="{497E1106-DB30-461D-9FEF-9CB9F0FAAA4B}" type="parTrans" cxnId="{44B713E6-C42B-46C2-A54B-AF239AC4AB5A}">
      <dgm:prSet/>
      <dgm:spPr/>
      <dgm:t>
        <a:bodyPr/>
        <a:lstStyle/>
        <a:p>
          <a:endParaRPr lang="en-US"/>
        </a:p>
      </dgm:t>
    </dgm:pt>
    <dgm:pt modelId="{2F1F5689-8EB7-4BC6-BF27-B9973F065AF6}" type="sibTrans" cxnId="{44B713E6-C42B-46C2-A54B-AF239AC4AB5A}">
      <dgm:prSet/>
      <dgm:spPr/>
      <dgm:t>
        <a:bodyPr/>
        <a:lstStyle/>
        <a:p>
          <a:endParaRPr lang="en-US"/>
        </a:p>
      </dgm:t>
    </dgm:pt>
    <dgm:pt modelId="{2EB4C29F-8A04-4048-8154-389B2A405342}">
      <dgm:prSet phldrT="[Text]"/>
      <dgm:spPr/>
      <dgm:t>
        <a:bodyPr/>
        <a:lstStyle/>
        <a:p>
          <a:r>
            <a:rPr lang="en-US" dirty="0" smtClean="0"/>
            <a:t>B – Initial open</a:t>
          </a:r>
          <a:endParaRPr lang="en-US" dirty="0"/>
        </a:p>
      </dgm:t>
    </dgm:pt>
    <dgm:pt modelId="{E76391EE-346D-4E4F-AD69-DB22AFAB6CCF}" type="parTrans" cxnId="{2B800A3B-3A1B-4F67-9758-2CF5F49EFBB0}">
      <dgm:prSet/>
      <dgm:spPr/>
      <dgm:t>
        <a:bodyPr/>
        <a:lstStyle/>
        <a:p>
          <a:endParaRPr lang="en-US"/>
        </a:p>
      </dgm:t>
    </dgm:pt>
    <dgm:pt modelId="{9C93B0EC-8F79-4E24-9F5A-82A673D72410}" type="sibTrans" cxnId="{2B800A3B-3A1B-4F67-9758-2CF5F49EFBB0}">
      <dgm:prSet/>
      <dgm:spPr/>
      <dgm:t>
        <a:bodyPr/>
        <a:lstStyle/>
        <a:p>
          <a:endParaRPr lang="en-US"/>
        </a:p>
      </dgm:t>
    </dgm:pt>
    <dgm:pt modelId="{C9E911DF-8AF0-4A57-8241-7EF1501DD30D}">
      <dgm:prSet phldrT="[Text]"/>
      <dgm:spPr/>
      <dgm:t>
        <a:bodyPr/>
        <a:lstStyle/>
        <a:p>
          <a:r>
            <a:rPr lang="en-US" dirty="0" smtClean="0"/>
            <a:t>D – Subsequent routine</a:t>
          </a:r>
          <a:endParaRPr lang="en-US" dirty="0"/>
        </a:p>
      </dgm:t>
    </dgm:pt>
    <dgm:pt modelId="{3EA822B0-B700-4B38-A235-DF9776DD35BB}" type="parTrans" cxnId="{EEE3C94D-3635-4731-8B3E-79DFE9E6A9F0}">
      <dgm:prSet/>
      <dgm:spPr/>
      <dgm:t>
        <a:bodyPr/>
        <a:lstStyle/>
        <a:p>
          <a:endParaRPr lang="en-US"/>
        </a:p>
      </dgm:t>
    </dgm:pt>
    <dgm:pt modelId="{7B57BD00-5A30-437A-A5F4-4661B85C0CFC}" type="sibTrans" cxnId="{EEE3C94D-3635-4731-8B3E-79DFE9E6A9F0}">
      <dgm:prSet/>
      <dgm:spPr/>
      <dgm:t>
        <a:bodyPr/>
        <a:lstStyle/>
        <a:p>
          <a:endParaRPr lang="en-US"/>
        </a:p>
      </dgm:t>
    </dgm:pt>
    <dgm:pt modelId="{10301F9E-E333-4976-A8D3-964EA914C246}" type="pres">
      <dgm:prSet presAssocID="{4F503526-D0C6-4A8A-9894-FE67DCC6A14C}" presName="diagram" presStyleCnt="0">
        <dgm:presLayoutVars>
          <dgm:dir/>
          <dgm:resizeHandles val="exact"/>
        </dgm:presLayoutVars>
      </dgm:prSet>
      <dgm:spPr/>
      <dgm:t>
        <a:bodyPr/>
        <a:lstStyle/>
        <a:p>
          <a:endParaRPr lang="en-US"/>
        </a:p>
      </dgm:t>
    </dgm:pt>
    <dgm:pt modelId="{334EC3CB-023E-418E-BB22-EB85D624172D}" type="pres">
      <dgm:prSet presAssocID="{FC912487-024F-4B8D-8667-AC316AB60705}" presName="node" presStyleLbl="node1" presStyleIdx="0" presStyleCnt="7">
        <dgm:presLayoutVars>
          <dgm:bulletEnabled val="1"/>
        </dgm:presLayoutVars>
      </dgm:prSet>
      <dgm:spPr/>
      <dgm:t>
        <a:bodyPr/>
        <a:lstStyle/>
        <a:p>
          <a:endParaRPr lang="en-US"/>
        </a:p>
      </dgm:t>
    </dgm:pt>
    <dgm:pt modelId="{614EAAD8-194B-4AAB-8948-5DA34006204C}" type="pres">
      <dgm:prSet presAssocID="{F2BBCB1A-A250-42D6-8908-3D434F6FEC56}" presName="sibTrans" presStyleCnt="0"/>
      <dgm:spPr/>
    </dgm:pt>
    <dgm:pt modelId="{CF856780-28F1-4641-AEAD-CDDE8D254265}" type="pres">
      <dgm:prSet presAssocID="{2EB4C29F-8A04-4048-8154-389B2A405342}" presName="node" presStyleLbl="node1" presStyleIdx="1" presStyleCnt="7">
        <dgm:presLayoutVars>
          <dgm:bulletEnabled val="1"/>
        </dgm:presLayoutVars>
      </dgm:prSet>
      <dgm:spPr/>
      <dgm:t>
        <a:bodyPr/>
        <a:lstStyle/>
        <a:p>
          <a:endParaRPr lang="en-US"/>
        </a:p>
      </dgm:t>
    </dgm:pt>
    <dgm:pt modelId="{9F34796B-4E26-403A-B75B-D545270AB01C}" type="pres">
      <dgm:prSet presAssocID="{9C93B0EC-8F79-4E24-9F5A-82A673D72410}" presName="sibTrans" presStyleCnt="0"/>
      <dgm:spPr/>
    </dgm:pt>
    <dgm:pt modelId="{87C7443B-C6E1-44F4-A34E-D675CB74DB71}" type="pres">
      <dgm:prSet presAssocID="{C9E911DF-8AF0-4A57-8241-7EF1501DD30D}" presName="node" presStyleLbl="node1" presStyleIdx="2" presStyleCnt="7">
        <dgm:presLayoutVars>
          <dgm:bulletEnabled val="1"/>
        </dgm:presLayoutVars>
      </dgm:prSet>
      <dgm:spPr/>
      <dgm:t>
        <a:bodyPr/>
        <a:lstStyle/>
        <a:p>
          <a:endParaRPr lang="en-US"/>
        </a:p>
      </dgm:t>
    </dgm:pt>
    <dgm:pt modelId="{EE9FE5DE-3452-445C-B7B2-4D2A9142215D}" type="pres">
      <dgm:prSet presAssocID="{7B57BD00-5A30-437A-A5F4-4661B85C0CFC}" presName="sibTrans" presStyleCnt="0"/>
      <dgm:spPr/>
    </dgm:pt>
    <dgm:pt modelId="{B731EA99-CC64-40F4-BBD6-8DC2965DD9F5}" type="pres">
      <dgm:prSet presAssocID="{66C5A5D6-42B6-46D1-B5FF-59306987F106}" presName="node" presStyleLbl="node1" presStyleIdx="3" presStyleCnt="7">
        <dgm:presLayoutVars>
          <dgm:bulletEnabled val="1"/>
        </dgm:presLayoutVars>
      </dgm:prSet>
      <dgm:spPr/>
      <dgm:t>
        <a:bodyPr/>
        <a:lstStyle/>
        <a:p>
          <a:endParaRPr lang="en-US"/>
        </a:p>
      </dgm:t>
    </dgm:pt>
    <dgm:pt modelId="{DF9E317B-38E5-48C1-A889-7C8773111C8F}" type="pres">
      <dgm:prSet presAssocID="{9CFEA1A0-DE2D-4441-8360-924E1724501F}" presName="sibTrans" presStyleCnt="0"/>
      <dgm:spPr/>
    </dgm:pt>
    <dgm:pt modelId="{9FEC52D7-3BB4-442E-9E08-2AC59DEBB238}" type="pres">
      <dgm:prSet presAssocID="{2DCCAF93-614C-4A5F-88E8-3E8ADEDD5489}" presName="node" presStyleLbl="node1" presStyleIdx="4" presStyleCnt="7">
        <dgm:presLayoutVars>
          <dgm:bulletEnabled val="1"/>
        </dgm:presLayoutVars>
      </dgm:prSet>
      <dgm:spPr/>
      <dgm:t>
        <a:bodyPr/>
        <a:lstStyle/>
        <a:p>
          <a:endParaRPr lang="en-US"/>
        </a:p>
      </dgm:t>
    </dgm:pt>
    <dgm:pt modelId="{02F67E71-3D94-4DF9-A42F-1CC066DD6CB4}" type="pres">
      <dgm:prSet presAssocID="{37BC457D-83CC-499F-A633-022DFBDEC55B}" presName="sibTrans" presStyleCnt="0"/>
      <dgm:spPr/>
    </dgm:pt>
    <dgm:pt modelId="{D485C03B-488A-4B5B-8FF7-67978C09D044}" type="pres">
      <dgm:prSet presAssocID="{513C03A1-BD56-411F-8603-93F56A4C195B}" presName="node" presStyleLbl="node1" presStyleIdx="5" presStyleCnt="7">
        <dgm:presLayoutVars>
          <dgm:bulletEnabled val="1"/>
        </dgm:presLayoutVars>
      </dgm:prSet>
      <dgm:spPr/>
      <dgm:t>
        <a:bodyPr/>
        <a:lstStyle/>
        <a:p>
          <a:endParaRPr lang="en-US"/>
        </a:p>
      </dgm:t>
    </dgm:pt>
    <dgm:pt modelId="{AF858E2D-1B6A-4684-BA2C-FFD3A1062970}" type="pres">
      <dgm:prSet presAssocID="{8BDDD256-8C50-4B5F-AAFA-6C9545621938}" presName="sibTrans" presStyleCnt="0"/>
      <dgm:spPr/>
    </dgm:pt>
    <dgm:pt modelId="{DD75FBA1-8E9C-4C33-BDEE-242CAFA0CB47}" type="pres">
      <dgm:prSet presAssocID="{154509ED-E421-499E-9669-09757123023B}" presName="node" presStyleLbl="node1" presStyleIdx="6" presStyleCnt="7">
        <dgm:presLayoutVars>
          <dgm:bulletEnabled val="1"/>
        </dgm:presLayoutVars>
      </dgm:prSet>
      <dgm:spPr/>
      <dgm:t>
        <a:bodyPr/>
        <a:lstStyle/>
        <a:p>
          <a:endParaRPr lang="en-US"/>
        </a:p>
      </dgm:t>
    </dgm:pt>
  </dgm:ptLst>
  <dgm:cxnLst>
    <dgm:cxn modelId="{61C497AF-DCDA-42C5-9968-FE90237090EC}" type="presOf" srcId="{2EB4C29F-8A04-4048-8154-389B2A405342}" destId="{CF856780-28F1-4641-AEAD-CDDE8D254265}" srcOrd="0" destOrd="0" presId="urn:microsoft.com/office/officeart/2005/8/layout/default"/>
    <dgm:cxn modelId="{69404F48-53D7-4F28-912E-1ACC7D5FD555}" type="presOf" srcId="{2DCCAF93-614C-4A5F-88E8-3E8ADEDD5489}" destId="{9FEC52D7-3BB4-442E-9E08-2AC59DEBB238}" srcOrd="0" destOrd="0" presId="urn:microsoft.com/office/officeart/2005/8/layout/default"/>
    <dgm:cxn modelId="{44B713E6-C42B-46C2-A54B-AF239AC4AB5A}" srcId="{4F503526-D0C6-4A8A-9894-FE67DCC6A14C}" destId="{154509ED-E421-499E-9669-09757123023B}" srcOrd="6" destOrd="0" parTransId="{497E1106-DB30-461D-9FEF-9CB9F0FAAA4B}" sibTransId="{2F1F5689-8EB7-4BC6-BF27-B9973F065AF6}"/>
    <dgm:cxn modelId="{1BA750C5-82D8-4F32-AD6B-DB35D9D79E3C}" type="presOf" srcId="{513C03A1-BD56-411F-8603-93F56A4C195B}" destId="{D485C03B-488A-4B5B-8FF7-67978C09D044}" srcOrd="0" destOrd="0" presId="urn:microsoft.com/office/officeart/2005/8/layout/default"/>
    <dgm:cxn modelId="{A9B1A202-EEC0-498B-8FDF-FED3FEF7F843}" type="presOf" srcId="{66C5A5D6-42B6-46D1-B5FF-59306987F106}" destId="{B731EA99-CC64-40F4-BBD6-8DC2965DD9F5}" srcOrd="0" destOrd="0" presId="urn:microsoft.com/office/officeart/2005/8/layout/default"/>
    <dgm:cxn modelId="{EEE3C94D-3635-4731-8B3E-79DFE9E6A9F0}" srcId="{4F503526-D0C6-4A8A-9894-FE67DCC6A14C}" destId="{C9E911DF-8AF0-4A57-8241-7EF1501DD30D}" srcOrd="2" destOrd="0" parTransId="{3EA822B0-B700-4B38-A235-DF9776DD35BB}" sibTransId="{7B57BD00-5A30-437A-A5F4-4661B85C0CFC}"/>
    <dgm:cxn modelId="{CBEE55A6-72E1-4CA9-B22E-D11D37B32D88}" srcId="{4F503526-D0C6-4A8A-9894-FE67DCC6A14C}" destId="{513C03A1-BD56-411F-8603-93F56A4C195B}" srcOrd="5" destOrd="0" parTransId="{6E2FCC54-8FF1-4F16-986D-FDBC539C1D31}" sibTransId="{8BDDD256-8C50-4B5F-AAFA-6C9545621938}"/>
    <dgm:cxn modelId="{E1BA92E0-5ED4-447C-BBEF-EED5A6ECD6F9}" type="presOf" srcId="{154509ED-E421-499E-9669-09757123023B}" destId="{DD75FBA1-8E9C-4C33-BDEE-242CAFA0CB47}" srcOrd="0" destOrd="0" presId="urn:microsoft.com/office/officeart/2005/8/layout/default"/>
    <dgm:cxn modelId="{444A5856-19CC-4519-B6EF-A6E3528664A3}" srcId="{4F503526-D0C6-4A8A-9894-FE67DCC6A14C}" destId="{66C5A5D6-42B6-46D1-B5FF-59306987F106}" srcOrd="3" destOrd="0" parTransId="{201D4561-3005-4A19-ADD4-11E566B6E7C2}" sibTransId="{9CFEA1A0-DE2D-4441-8360-924E1724501F}"/>
    <dgm:cxn modelId="{B8812134-D4D1-4AB1-8757-6D86A31A5801}" type="presOf" srcId="{4F503526-D0C6-4A8A-9894-FE67DCC6A14C}" destId="{10301F9E-E333-4976-A8D3-964EA914C246}" srcOrd="0" destOrd="0" presId="urn:microsoft.com/office/officeart/2005/8/layout/default"/>
    <dgm:cxn modelId="{50BA7017-DE80-4BBF-AB3F-BEEDB5241295}" type="presOf" srcId="{C9E911DF-8AF0-4A57-8241-7EF1501DD30D}" destId="{87C7443B-C6E1-44F4-A34E-D675CB74DB71}" srcOrd="0" destOrd="0" presId="urn:microsoft.com/office/officeart/2005/8/layout/default"/>
    <dgm:cxn modelId="{3D9B8DE4-B372-4B10-A88B-C4B3B7A3F348}" type="presOf" srcId="{FC912487-024F-4B8D-8667-AC316AB60705}" destId="{334EC3CB-023E-418E-BB22-EB85D624172D}" srcOrd="0" destOrd="0" presId="urn:microsoft.com/office/officeart/2005/8/layout/default"/>
    <dgm:cxn modelId="{2B800A3B-3A1B-4F67-9758-2CF5F49EFBB0}" srcId="{4F503526-D0C6-4A8A-9894-FE67DCC6A14C}" destId="{2EB4C29F-8A04-4048-8154-389B2A405342}" srcOrd="1" destOrd="0" parTransId="{E76391EE-346D-4E4F-AD69-DB22AFAB6CCF}" sibTransId="{9C93B0EC-8F79-4E24-9F5A-82A673D72410}"/>
    <dgm:cxn modelId="{DD47D070-FECF-4C9E-90DF-6FAD18A43EF6}" srcId="{4F503526-D0C6-4A8A-9894-FE67DCC6A14C}" destId="{2DCCAF93-614C-4A5F-88E8-3E8ADEDD5489}" srcOrd="4" destOrd="0" parTransId="{9B27C4E9-81BF-4447-ABC2-09E806AB62D7}" sibTransId="{37BC457D-83CC-499F-A633-022DFBDEC55B}"/>
    <dgm:cxn modelId="{0E34A842-1184-4D1F-9127-9521C20855F4}" srcId="{4F503526-D0C6-4A8A-9894-FE67DCC6A14C}" destId="{FC912487-024F-4B8D-8667-AC316AB60705}" srcOrd="0" destOrd="0" parTransId="{B908AEA6-92EC-45B8-BD12-D040EAA3ACF3}" sibTransId="{F2BBCB1A-A250-42D6-8908-3D434F6FEC56}"/>
    <dgm:cxn modelId="{F2D03937-1FF4-4005-9E24-83F383D37E64}" type="presParOf" srcId="{10301F9E-E333-4976-A8D3-964EA914C246}" destId="{334EC3CB-023E-418E-BB22-EB85D624172D}" srcOrd="0" destOrd="0" presId="urn:microsoft.com/office/officeart/2005/8/layout/default"/>
    <dgm:cxn modelId="{BC485A28-B64B-4901-AB60-AAA0DB8B835B}" type="presParOf" srcId="{10301F9E-E333-4976-A8D3-964EA914C246}" destId="{614EAAD8-194B-4AAB-8948-5DA34006204C}" srcOrd="1" destOrd="0" presId="urn:microsoft.com/office/officeart/2005/8/layout/default"/>
    <dgm:cxn modelId="{1D34CCA1-EED4-4343-9484-F6813B50DF77}" type="presParOf" srcId="{10301F9E-E333-4976-A8D3-964EA914C246}" destId="{CF856780-28F1-4641-AEAD-CDDE8D254265}" srcOrd="2" destOrd="0" presId="urn:microsoft.com/office/officeart/2005/8/layout/default"/>
    <dgm:cxn modelId="{92685796-79BE-4C74-B591-8392DAFC013D}" type="presParOf" srcId="{10301F9E-E333-4976-A8D3-964EA914C246}" destId="{9F34796B-4E26-403A-B75B-D545270AB01C}" srcOrd="3" destOrd="0" presId="urn:microsoft.com/office/officeart/2005/8/layout/default"/>
    <dgm:cxn modelId="{32BFAD3E-D09C-4F73-9653-A89AF4FD64BA}" type="presParOf" srcId="{10301F9E-E333-4976-A8D3-964EA914C246}" destId="{87C7443B-C6E1-44F4-A34E-D675CB74DB71}" srcOrd="4" destOrd="0" presId="urn:microsoft.com/office/officeart/2005/8/layout/default"/>
    <dgm:cxn modelId="{4B77255D-8A1C-4C8F-A355-5B31838A4072}" type="presParOf" srcId="{10301F9E-E333-4976-A8D3-964EA914C246}" destId="{EE9FE5DE-3452-445C-B7B2-4D2A9142215D}" srcOrd="5" destOrd="0" presId="urn:microsoft.com/office/officeart/2005/8/layout/default"/>
    <dgm:cxn modelId="{12D4C337-A10E-4568-972A-AC29D9CDA8AE}" type="presParOf" srcId="{10301F9E-E333-4976-A8D3-964EA914C246}" destId="{B731EA99-CC64-40F4-BBD6-8DC2965DD9F5}" srcOrd="6" destOrd="0" presId="urn:microsoft.com/office/officeart/2005/8/layout/default"/>
    <dgm:cxn modelId="{C0CCC452-8772-48FF-9FE6-14711A47AC75}" type="presParOf" srcId="{10301F9E-E333-4976-A8D3-964EA914C246}" destId="{DF9E317B-38E5-48C1-A889-7C8773111C8F}" srcOrd="7" destOrd="0" presId="urn:microsoft.com/office/officeart/2005/8/layout/default"/>
    <dgm:cxn modelId="{B6C0F7AC-F007-4453-A074-726262119D89}" type="presParOf" srcId="{10301F9E-E333-4976-A8D3-964EA914C246}" destId="{9FEC52D7-3BB4-442E-9E08-2AC59DEBB238}" srcOrd="8" destOrd="0" presId="urn:microsoft.com/office/officeart/2005/8/layout/default"/>
    <dgm:cxn modelId="{6D30C708-0BA1-4A1F-BE71-E5A45AB88441}" type="presParOf" srcId="{10301F9E-E333-4976-A8D3-964EA914C246}" destId="{02F67E71-3D94-4DF9-A42F-1CC066DD6CB4}" srcOrd="9" destOrd="0" presId="urn:microsoft.com/office/officeart/2005/8/layout/default"/>
    <dgm:cxn modelId="{2F050B3A-901C-484A-A9EC-120A536D5EB4}" type="presParOf" srcId="{10301F9E-E333-4976-A8D3-964EA914C246}" destId="{D485C03B-488A-4B5B-8FF7-67978C09D044}" srcOrd="10" destOrd="0" presId="urn:microsoft.com/office/officeart/2005/8/layout/default"/>
    <dgm:cxn modelId="{02700212-EA86-4EF9-9225-BA0B3301459E}" type="presParOf" srcId="{10301F9E-E333-4976-A8D3-964EA914C246}" destId="{AF858E2D-1B6A-4684-BA2C-FFD3A1062970}" srcOrd="11" destOrd="0" presId="urn:microsoft.com/office/officeart/2005/8/layout/default"/>
    <dgm:cxn modelId="{76CB0C58-2892-47E8-8378-5F198A074EFD}" type="presParOf" srcId="{10301F9E-E333-4976-A8D3-964EA914C246}" destId="{DD75FBA1-8E9C-4C33-BDEE-242CAFA0CB47}" srcOrd="12" destOrd="0" presId="urn:microsoft.com/office/officeart/2005/8/layout/defaul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1AFBAE1E-02A3-4708-961C-59B29C4B71F4}" type="presOf" srcId="{7238B86E-5C13-4244-ABFB-030ADD118857}" destId="{08B09FED-191D-4059-A65F-338BB3AF6B8E}" srcOrd="0" destOrd="0" presId="urn:microsoft.com/office/officeart/2005/8/layout/target3"/>
    <dgm:cxn modelId="{730CC9F2-5474-4436-A736-905091CF7A11}" type="presOf" srcId="{7BB0311C-3074-49B5-BA98-F25764DD05A3}" destId="{490AE9AE-8328-4488-8000-9C644982AF90}" srcOrd="1" destOrd="0" presId="urn:microsoft.com/office/officeart/2005/8/layout/target3"/>
    <dgm:cxn modelId="{5E859EAE-00AB-4CED-B452-F0DA51537077}" type="presOf" srcId="{7BB0311C-3074-49B5-BA98-F25764DD05A3}" destId="{844904C3-8B3A-464F-8EE9-DC910CEA05F1}"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31A6C7C7-CBDC-47D3-A553-D6CD4F683F31}" type="presParOf" srcId="{08B09FED-191D-4059-A65F-338BB3AF6B8E}" destId="{0186D292-17B1-4323-ACD9-77EF9D807DF8}" srcOrd="0" destOrd="0" presId="urn:microsoft.com/office/officeart/2005/8/layout/target3"/>
    <dgm:cxn modelId="{66932EE8-DBD8-49E6-860F-4107E93E4DC8}" type="presParOf" srcId="{08B09FED-191D-4059-A65F-338BB3AF6B8E}" destId="{FAE895F2-5F30-47D7-B0A8-5478CBBF91F0}" srcOrd="1" destOrd="0" presId="urn:microsoft.com/office/officeart/2005/8/layout/target3"/>
    <dgm:cxn modelId="{E1B0AE56-9639-4C68-B510-26E0182FF0EE}" type="presParOf" srcId="{08B09FED-191D-4059-A65F-338BB3AF6B8E}" destId="{844904C3-8B3A-464F-8EE9-DC910CEA05F1}" srcOrd="2" destOrd="0" presId="urn:microsoft.com/office/officeart/2005/8/layout/target3"/>
    <dgm:cxn modelId="{2AD6B4A1-C416-438E-B158-A19D5C827E1F}"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3F67E927-4B37-4FA3-89BF-31CA6AFCD9F9}" type="presOf" srcId="{7238B86E-5C13-4244-ABFB-030ADD118857}" destId="{08B09FED-191D-4059-A65F-338BB3AF6B8E}" srcOrd="0" destOrd="0" presId="urn:microsoft.com/office/officeart/2005/8/layout/target3"/>
    <dgm:cxn modelId="{22A87837-4F0F-451D-AEF0-1A8D0DD2F43D}" type="presOf" srcId="{7BB0311C-3074-49B5-BA98-F25764DD05A3}" destId="{844904C3-8B3A-464F-8EE9-DC910CEA05F1}" srcOrd="0" destOrd="0" presId="urn:microsoft.com/office/officeart/2005/8/layout/target3"/>
    <dgm:cxn modelId="{EB5D5618-72AD-4324-92BC-3AE77EBA4436}"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3375A892-0D3C-4414-980B-C5445EA592E2}" type="presParOf" srcId="{08B09FED-191D-4059-A65F-338BB3AF6B8E}" destId="{0186D292-17B1-4323-ACD9-77EF9D807DF8}" srcOrd="0" destOrd="0" presId="urn:microsoft.com/office/officeart/2005/8/layout/target3"/>
    <dgm:cxn modelId="{43130355-92C3-442E-86AB-FA3AB054029B}" type="presParOf" srcId="{08B09FED-191D-4059-A65F-338BB3AF6B8E}" destId="{FAE895F2-5F30-47D7-B0A8-5478CBBF91F0}" srcOrd="1" destOrd="0" presId="urn:microsoft.com/office/officeart/2005/8/layout/target3"/>
    <dgm:cxn modelId="{E7CF223D-7730-4CE5-82F5-EBD0A1C7C472}" type="presParOf" srcId="{08B09FED-191D-4059-A65F-338BB3AF6B8E}" destId="{844904C3-8B3A-464F-8EE9-DC910CEA05F1}" srcOrd="2" destOrd="0" presId="urn:microsoft.com/office/officeart/2005/8/layout/target3"/>
    <dgm:cxn modelId="{32537BC9-ADCD-42F6-8C95-09A6D4180766}"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584EA91B-F91F-464B-BBF4-F10B95AF45CF}" type="presOf" srcId="{7BB0311C-3074-49B5-BA98-F25764DD05A3}" destId="{490AE9AE-8328-4488-8000-9C644982AF90}" srcOrd="1" destOrd="0" presId="urn:microsoft.com/office/officeart/2005/8/layout/target3"/>
    <dgm:cxn modelId="{E52CF705-BAA9-4C34-8201-A5CDE6A480B7}" type="presOf" srcId="{7BB0311C-3074-49B5-BA98-F25764DD05A3}" destId="{844904C3-8B3A-464F-8EE9-DC910CEA05F1}" srcOrd="0" destOrd="0" presId="urn:microsoft.com/office/officeart/2005/8/layout/target3"/>
    <dgm:cxn modelId="{7F5C9F71-C7BC-4305-8C3E-483292EA0E07}"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7501CD08-FCF9-4AD6-8DE1-C2E03F6936CC}" type="presParOf" srcId="{08B09FED-191D-4059-A65F-338BB3AF6B8E}" destId="{0186D292-17B1-4323-ACD9-77EF9D807DF8}" srcOrd="0" destOrd="0" presId="urn:microsoft.com/office/officeart/2005/8/layout/target3"/>
    <dgm:cxn modelId="{607C0C48-F50B-486A-B961-8BFB7C8C7029}" type="presParOf" srcId="{08B09FED-191D-4059-A65F-338BB3AF6B8E}" destId="{FAE895F2-5F30-47D7-B0A8-5478CBBF91F0}" srcOrd="1" destOrd="0" presId="urn:microsoft.com/office/officeart/2005/8/layout/target3"/>
    <dgm:cxn modelId="{0B53B36A-B47F-41BA-9EB7-D65C5E16F4F5}" type="presParOf" srcId="{08B09FED-191D-4059-A65F-338BB3AF6B8E}" destId="{844904C3-8B3A-464F-8EE9-DC910CEA05F1}" srcOrd="2" destOrd="0" presId="urn:microsoft.com/office/officeart/2005/8/layout/target3"/>
    <dgm:cxn modelId="{9D850010-4652-4FF7-83C3-829636406C90}"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8B3716B3-FC70-4731-BF28-270E0CD3FF0F}" type="presOf" srcId="{7238B86E-5C13-4244-ABFB-030ADD118857}" destId="{08B09FED-191D-4059-A65F-338BB3AF6B8E}" srcOrd="0" destOrd="0" presId="urn:microsoft.com/office/officeart/2005/8/layout/target3"/>
    <dgm:cxn modelId="{129F436C-E0AA-4008-901E-010950448C3E}" type="presOf" srcId="{7BB0311C-3074-49B5-BA98-F25764DD05A3}" destId="{490AE9AE-8328-4488-8000-9C644982AF90}" srcOrd="1" destOrd="0" presId="urn:microsoft.com/office/officeart/2005/8/layout/target3"/>
    <dgm:cxn modelId="{0FC842F1-5E77-485D-AB92-78A7548AD52D}" type="presOf" srcId="{7BB0311C-3074-49B5-BA98-F25764DD05A3}" destId="{844904C3-8B3A-464F-8EE9-DC910CEA05F1}"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2432380F-C936-4A77-82C4-021D1D6ACDA2}" type="presParOf" srcId="{08B09FED-191D-4059-A65F-338BB3AF6B8E}" destId="{0186D292-17B1-4323-ACD9-77EF9D807DF8}" srcOrd="0" destOrd="0" presId="urn:microsoft.com/office/officeart/2005/8/layout/target3"/>
    <dgm:cxn modelId="{3D8051C5-6635-4D83-97ED-C13A92CC651F}" type="presParOf" srcId="{08B09FED-191D-4059-A65F-338BB3AF6B8E}" destId="{FAE895F2-5F30-47D7-B0A8-5478CBBF91F0}" srcOrd="1" destOrd="0" presId="urn:microsoft.com/office/officeart/2005/8/layout/target3"/>
    <dgm:cxn modelId="{056FD294-DF83-482F-97D2-D48E30B2A7D0}" type="presParOf" srcId="{08B09FED-191D-4059-A65F-338BB3AF6B8E}" destId="{844904C3-8B3A-464F-8EE9-DC910CEA05F1}" srcOrd="2" destOrd="0" presId="urn:microsoft.com/office/officeart/2005/8/layout/target3"/>
    <dgm:cxn modelId="{14E0B54E-5CAE-4D03-A585-16FAE11E3865}"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1" csCatId="accent1" phldr="1"/>
      <dgm:spPr/>
      <dgm:t>
        <a:bodyPr/>
        <a:lstStyle/>
        <a:p>
          <a:endParaRPr lang="en-US"/>
        </a:p>
      </dgm:t>
    </dgm:pt>
    <dgm:pt modelId="{7BB0311C-3074-49B5-BA98-F25764DD05A3}">
      <dgm:prSet phldrT="[Text]"/>
      <dgm:spPr/>
      <dgm:t>
        <a:bodyPr/>
        <a:lstStyle/>
        <a:p>
          <a:r>
            <a:rPr lang="en-US" dirty="0" smtClean="0"/>
            <a:t>Chapter 1</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46E4932B-B477-457E-ACB0-FC9DC17770D9}" type="presOf" srcId="{7BB0311C-3074-49B5-BA98-F25764DD05A3}" destId="{844904C3-8B3A-464F-8EE9-DC910CEA05F1}" srcOrd="0" destOrd="0" presId="urn:microsoft.com/office/officeart/2005/8/layout/target3"/>
    <dgm:cxn modelId="{AC3E4C4F-D664-4A0E-A9A5-763DF70FD8C4}" type="presOf" srcId="{7238B86E-5C13-4244-ABFB-030ADD118857}" destId="{08B09FED-191D-4059-A65F-338BB3AF6B8E}" srcOrd="0" destOrd="0" presId="urn:microsoft.com/office/officeart/2005/8/layout/target3"/>
    <dgm:cxn modelId="{32DD4439-7D6D-4DB8-95FC-A434BFFFAD26}"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B90F844C-FFBD-4674-9BBB-9FCE445DD6D0}" type="presParOf" srcId="{08B09FED-191D-4059-A65F-338BB3AF6B8E}" destId="{0186D292-17B1-4323-ACD9-77EF9D807DF8}" srcOrd="0" destOrd="0" presId="urn:microsoft.com/office/officeart/2005/8/layout/target3"/>
    <dgm:cxn modelId="{12EDF050-34E0-43AC-84A5-3560D21CBF7D}" type="presParOf" srcId="{08B09FED-191D-4059-A65F-338BB3AF6B8E}" destId="{FAE895F2-5F30-47D7-B0A8-5478CBBF91F0}" srcOrd="1" destOrd="0" presId="urn:microsoft.com/office/officeart/2005/8/layout/target3"/>
    <dgm:cxn modelId="{D1C25B93-A6F5-4ABE-8729-54F582577954}" type="presParOf" srcId="{08B09FED-191D-4059-A65F-338BB3AF6B8E}" destId="{844904C3-8B3A-464F-8EE9-DC910CEA05F1}" srcOrd="2" destOrd="0" presId="urn:microsoft.com/office/officeart/2005/8/layout/target3"/>
    <dgm:cxn modelId="{28F10C84-3EF9-4701-A6F5-0CC7084F8150}"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91CB83C6-D5FF-412E-A84A-6730BDD2A72A}" type="presOf" srcId="{7238B86E-5C13-4244-ABFB-030ADD118857}" destId="{08B09FED-191D-4059-A65F-338BB3AF6B8E}" srcOrd="0" destOrd="0" presId="urn:microsoft.com/office/officeart/2005/8/layout/target3"/>
    <dgm:cxn modelId="{D4F6F9E1-B430-4D07-B9CE-AEB0F8412662}" type="presOf" srcId="{7BB0311C-3074-49B5-BA98-F25764DD05A3}" destId="{490AE9AE-8328-4488-8000-9C644982AF90}" srcOrd="1" destOrd="0" presId="urn:microsoft.com/office/officeart/2005/8/layout/target3"/>
    <dgm:cxn modelId="{E2E9192D-73F3-42D5-913E-56EFE0851D02}" type="presOf" srcId="{7BB0311C-3074-49B5-BA98-F25764DD05A3}" destId="{844904C3-8B3A-464F-8EE9-DC910CEA05F1}"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F17CFF7E-AB77-4E18-AA82-6D8E8B7CB286}" type="presParOf" srcId="{08B09FED-191D-4059-A65F-338BB3AF6B8E}" destId="{0186D292-17B1-4323-ACD9-77EF9D807DF8}" srcOrd="0" destOrd="0" presId="urn:microsoft.com/office/officeart/2005/8/layout/target3"/>
    <dgm:cxn modelId="{90FF4A86-98EE-4CF6-898D-13E02F546FAC}" type="presParOf" srcId="{08B09FED-191D-4059-A65F-338BB3AF6B8E}" destId="{FAE895F2-5F30-47D7-B0A8-5478CBBF91F0}" srcOrd="1" destOrd="0" presId="urn:microsoft.com/office/officeart/2005/8/layout/target3"/>
    <dgm:cxn modelId="{8334BF4C-0394-445C-85A8-7E819E494194}" type="presParOf" srcId="{08B09FED-191D-4059-A65F-338BB3AF6B8E}" destId="{844904C3-8B3A-464F-8EE9-DC910CEA05F1}" srcOrd="2" destOrd="0" presId="urn:microsoft.com/office/officeart/2005/8/layout/target3"/>
    <dgm:cxn modelId="{5313CFDB-FF2B-4FF1-97B5-BF0CED07274C}"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DF5AC212-D2D5-4427-842A-94F04EAAEA41}" type="presOf" srcId="{7BB0311C-3074-49B5-BA98-F25764DD05A3}" destId="{844904C3-8B3A-464F-8EE9-DC910CEA05F1}" srcOrd="0" destOrd="0" presId="urn:microsoft.com/office/officeart/2005/8/layout/target3"/>
    <dgm:cxn modelId="{DB5F10F7-9524-4086-ABFE-8FA4F63EBAAE}" type="presOf" srcId="{7238B86E-5C13-4244-ABFB-030ADD118857}" destId="{08B09FED-191D-4059-A65F-338BB3AF6B8E}" srcOrd="0" destOrd="0" presId="urn:microsoft.com/office/officeart/2005/8/layout/target3"/>
    <dgm:cxn modelId="{D4515C04-34DA-4253-954F-5AE11C9A2228}"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085B10F3-F53D-466F-9453-7DC6654A4BA6}" type="presParOf" srcId="{08B09FED-191D-4059-A65F-338BB3AF6B8E}" destId="{0186D292-17B1-4323-ACD9-77EF9D807DF8}" srcOrd="0" destOrd="0" presId="urn:microsoft.com/office/officeart/2005/8/layout/target3"/>
    <dgm:cxn modelId="{D3D24BCA-59A4-41C9-BDB6-1BBEC1D5E32E}" type="presParOf" srcId="{08B09FED-191D-4059-A65F-338BB3AF6B8E}" destId="{FAE895F2-5F30-47D7-B0A8-5478CBBF91F0}" srcOrd="1" destOrd="0" presId="urn:microsoft.com/office/officeart/2005/8/layout/target3"/>
    <dgm:cxn modelId="{A75213ED-7F72-4135-96BD-9F70569D4C2A}" type="presParOf" srcId="{08B09FED-191D-4059-A65F-338BB3AF6B8E}" destId="{844904C3-8B3A-464F-8EE9-DC910CEA05F1}" srcOrd="2" destOrd="0" presId="urn:microsoft.com/office/officeart/2005/8/layout/target3"/>
    <dgm:cxn modelId="{FF37F15D-1814-408C-92E8-D7513108E523}"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04794A63-552B-4936-9640-E859D9B94797}" type="presOf" srcId="{7238B86E-5C13-4244-ABFB-030ADD118857}" destId="{08B09FED-191D-4059-A65F-338BB3AF6B8E}" srcOrd="0" destOrd="0" presId="urn:microsoft.com/office/officeart/2005/8/layout/target3"/>
    <dgm:cxn modelId="{E5218DB6-9792-4C06-A82F-7A5FB4053924}" type="presOf" srcId="{7BB0311C-3074-49B5-BA98-F25764DD05A3}" destId="{844904C3-8B3A-464F-8EE9-DC910CEA05F1}" srcOrd="0" destOrd="0" presId="urn:microsoft.com/office/officeart/2005/8/layout/target3"/>
    <dgm:cxn modelId="{B4A411D4-76AE-4439-A74A-DA49C7062E70}"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7CE47257-420A-4559-A9E5-4DAF8E0DD887}" type="presParOf" srcId="{08B09FED-191D-4059-A65F-338BB3AF6B8E}" destId="{0186D292-17B1-4323-ACD9-77EF9D807DF8}" srcOrd="0" destOrd="0" presId="urn:microsoft.com/office/officeart/2005/8/layout/target3"/>
    <dgm:cxn modelId="{6FD3B715-6AEB-452B-BC06-F89C04FE52F0}" type="presParOf" srcId="{08B09FED-191D-4059-A65F-338BB3AF6B8E}" destId="{FAE895F2-5F30-47D7-B0A8-5478CBBF91F0}" srcOrd="1" destOrd="0" presId="urn:microsoft.com/office/officeart/2005/8/layout/target3"/>
    <dgm:cxn modelId="{11F3D55F-7446-4820-A791-F2D5C553F260}" type="presParOf" srcId="{08B09FED-191D-4059-A65F-338BB3AF6B8E}" destId="{844904C3-8B3A-464F-8EE9-DC910CEA05F1}" srcOrd="2" destOrd="0" presId="urn:microsoft.com/office/officeart/2005/8/layout/target3"/>
    <dgm:cxn modelId="{D1300F46-B022-4715-8D24-D30F454A301D}"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19</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A0F64369-83EA-4BD8-B7E9-F9DA548CF8DE}" type="presOf" srcId="{7238B86E-5C13-4244-ABFB-030ADD118857}" destId="{08B09FED-191D-4059-A65F-338BB3AF6B8E}" srcOrd="0" destOrd="0" presId="urn:microsoft.com/office/officeart/2005/8/layout/target3"/>
    <dgm:cxn modelId="{50C88C60-C2C7-4728-97D6-B5926B74A865}" type="presOf" srcId="{7BB0311C-3074-49B5-BA98-F25764DD05A3}" destId="{490AE9AE-8328-4488-8000-9C644982AF90}" srcOrd="1" destOrd="0" presId="urn:microsoft.com/office/officeart/2005/8/layout/target3"/>
    <dgm:cxn modelId="{80129A7E-875E-44B4-921C-45B68774ED58}" type="presOf" srcId="{7BB0311C-3074-49B5-BA98-F25764DD05A3}" destId="{844904C3-8B3A-464F-8EE9-DC910CEA05F1}"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F7DAA00A-EEAF-4792-93D4-E81A66CF49E1}" type="presParOf" srcId="{08B09FED-191D-4059-A65F-338BB3AF6B8E}" destId="{0186D292-17B1-4323-ACD9-77EF9D807DF8}" srcOrd="0" destOrd="0" presId="urn:microsoft.com/office/officeart/2005/8/layout/target3"/>
    <dgm:cxn modelId="{605524DE-D921-403F-B81C-F9E9D1F49053}" type="presParOf" srcId="{08B09FED-191D-4059-A65F-338BB3AF6B8E}" destId="{FAE895F2-5F30-47D7-B0A8-5478CBBF91F0}" srcOrd="1" destOrd="0" presId="urn:microsoft.com/office/officeart/2005/8/layout/target3"/>
    <dgm:cxn modelId="{18681685-D7DB-4B04-ABDB-8382AF8652D6}" type="presParOf" srcId="{08B09FED-191D-4059-A65F-338BB3AF6B8E}" destId="{844904C3-8B3A-464F-8EE9-DC910CEA05F1}" srcOrd="2" destOrd="0" presId="urn:microsoft.com/office/officeart/2005/8/layout/target3"/>
    <dgm:cxn modelId="{1F9003E7-D84A-4514-875F-8D09EFA0979E}"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1" csCatId="accent2" phldr="1"/>
      <dgm:spPr/>
      <dgm:t>
        <a:bodyPr/>
        <a:lstStyle/>
        <a:p>
          <a:endParaRPr lang="en-US"/>
        </a:p>
      </dgm:t>
    </dgm:pt>
    <dgm:pt modelId="{7BB0311C-3074-49B5-BA98-F25764DD05A3}">
      <dgm:prSet phldrT="[Text]"/>
      <dgm:spPr>
        <a:solidFill>
          <a:schemeClr val="accent2">
            <a:lumMod val="60000"/>
            <a:lumOff val="40000"/>
          </a:schemeClr>
        </a:solidFill>
      </dgm:spPr>
      <dgm:t>
        <a:bodyPr/>
        <a:lstStyle/>
        <a:p>
          <a:r>
            <a:rPr lang="en-US" dirty="0" smtClean="0"/>
            <a:t>Chapter 20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9F499B3F-483F-4D08-8BDB-2DAF9133F735}" type="presOf" srcId="{7BB0311C-3074-49B5-BA98-F25764DD05A3}" destId="{844904C3-8B3A-464F-8EE9-DC910CEA05F1}" srcOrd="0" destOrd="0" presId="urn:microsoft.com/office/officeart/2005/8/layout/target3"/>
    <dgm:cxn modelId="{16527591-BF76-4130-864E-65035ADFC32A}" type="presOf" srcId="{7BB0311C-3074-49B5-BA98-F25764DD05A3}" destId="{490AE9AE-8328-4488-8000-9C644982AF90}" srcOrd="1" destOrd="0" presId="urn:microsoft.com/office/officeart/2005/8/layout/target3"/>
    <dgm:cxn modelId="{95ED6787-3612-4B51-800F-D12E55855F17}"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F52A0A9A-4598-46D8-8A99-990F292C7D64}" type="presParOf" srcId="{08B09FED-191D-4059-A65F-338BB3AF6B8E}" destId="{0186D292-17B1-4323-ACD9-77EF9D807DF8}" srcOrd="0" destOrd="0" presId="urn:microsoft.com/office/officeart/2005/8/layout/target3"/>
    <dgm:cxn modelId="{C965737A-BF40-4C67-9735-01F408674EE8}" type="presParOf" srcId="{08B09FED-191D-4059-A65F-338BB3AF6B8E}" destId="{FAE895F2-5F30-47D7-B0A8-5478CBBF91F0}" srcOrd="1" destOrd="0" presId="urn:microsoft.com/office/officeart/2005/8/layout/target3"/>
    <dgm:cxn modelId="{F528D417-8ED4-4722-A198-B2A7B285A1FD}" type="presParOf" srcId="{08B09FED-191D-4059-A65F-338BB3AF6B8E}" destId="{844904C3-8B3A-464F-8EE9-DC910CEA05F1}" srcOrd="2" destOrd="0" presId="urn:microsoft.com/office/officeart/2005/8/layout/target3"/>
    <dgm:cxn modelId="{52DBE3E2-743E-48F0-83C6-15C92A4332F1}"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1" csCatId="accent2" phldr="1"/>
      <dgm:spPr/>
      <dgm:t>
        <a:bodyPr/>
        <a:lstStyle/>
        <a:p>
          <a:endParaRPr lang="en-US"/>
        </a:p>
      </dgm:t>
    </dgm:pt>
    <dgm:pt modelId="{7BB0311C-3074-49B5-BA98-F25764DD05A3}">
      <dgm:prSet phldrT="[Text]"/>
      <dgm:spPr>
        <a:solidFill>
          <a:schemeClr val="accent2">
            <a:lumMod val="60000"/>
            <a:lumOff val="40000"/>
          </a:schemeClr>
        </a:solidFill>
      </dgm:spPr>
      <dgm:t>
        <a:bodyPr/>
        <a:lstStyle/>
        <a:p>
          <a:r>
            <a:rPr lang="en-US" dirty="0" smtClean="0"/>
            <a:t>Chapter 20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AEAACAEF-3FEA-4D52-B85C-0D358F3D798D}" type="presOf" srcId="{7BB0311C-3074-49B5-BA98-F25764DD05A3}" destId="{490AE9AE-8328-4488-8000-9C644982AF90}" srcOrd="1" destOrd="0" presId="urn:microsoft.com/office/officeart/2005/8/layout/target3"/>
    <dgm:cxn modelId="{079B8178-5D8D-48AD-8DA1-51C4A32180A4}" type="presOf" srcId="{7BB0311C-3074-49B5-BA98-F25764DD05A3}" destId="{844904C3-8B3A-464F-8EE9-DC910CEA05F1}" srcOrd="0" destOrd="0" presId="urn:microsoft.com/office/officeart/2005/8/layout/target3"/>
    <dgm:cxn modelId="{8EA21C62-7737-4676-B34D-71AB2CEA219B}"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F04DE0C5-7E32-46BD-B9FE-7854903C4FB5}" type="presParOf" srcId="{08B09FED-191D-4059-A65F-338BB3AF6B8E}" destId="{0186D292-17B1-4323-ACD9-77EF9D807DF8}" srcOrd="0" destOrd="0" presId="urn:microsoft.com/office/officeart/2005/8/layout/target3"/>
    <dgm:cxn modelId="{506E6B54-4D82-43BF-8D04-1E8FEFE13014}" type="presParOf" srcId="{08B09FED-191D-4059-A65F-338BB3AF6B8E}" destId="{FAE895F2-5F30-47D7-B0A8-5478CBBF91F0}" srcOrd="1" destOrd="0" presId="urn:microsoft.com/office/officeart/2005/8/layout/target3"/>
    <dgm:cxn modelId="{550E2C56-2C52-495D-A231-AC60EAD99848}" type="presParOf" srcId="{08B09FED-191D-4059-A65F-338BB3AF6B8E}" destId="{844904C3-8B3A-464F-8EE9-DC910CEA05F1}" srcOrd="2" destOrd="0" presId="urn:microsoft.com/office/officeart/2005/8/layout/target3"/>
    <dgm:cxn modelId="{29C4234A-6D1D-484B-88E4-DE30D51A20F4}"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1" csCatId="accent2" phldr="1"/>
      <dgm:spPr/>
      <dgm:t>
        <a:bodyPr/>
        <a:lstStyle/>
        <a:p>
          <a:endParaRPr lang="en-US"/>
        </a:p>
      </dgm:t>
    </dgm:pt>
    <dgm:pt modelId="{7BB0311C-3074-49B5-BA98-F25764DD05A3}">
      <dgm:prSet phldrT="[Text]"/>
      <dgm:spPr>
        <a:solidFill>
          <a:schemeClr val="accent2">
            <a:lumMod val="60000"/>
            <a:lumOff val="40000"/>
          </a:schemeClr>
        </a:solidFill>
      </dgm:spPr>
      <dgm:t>
        <a:bodyPr/>
        <a:lstStyle/>
        <a:p>
          <a:r>
            <a:rPr lang="en-US" dirty="0" smtClean="0"/>
            <a:t>Chapter 20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E1D86C37-21E0-4341-B9D7-762DF3619FD9}" type="presOf" srcId="{7238B86E-5C13-4244-ABFB-030ADD118857}" destId="{08B09FED-191D-4059-A65F-338BB3AF6B8E}" srcOrd="0" destOrd="0" presId="urn:microsoft.com/office/officeart/2005/8/layout/target3"/>
    <dgm:cxn modelId="{77034A5E-9346-4503-BC3A-EF1C79A48F20}"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9C6F25B4-565C-42DF-A763-B7AF9B129498}" type="presOf" srcId="{7BB0311C-3074-49B5-BA98-F25764DD05A3}" destId="{844904C3-8B3A-464F-8EE9-DC910CEA05F1}" srcOrd="0" destOrd="0" presId="urn:microsoft.com/office/officeart/2005/8/layout/target3"/>
    <dgm:cxn modelId="{3FDC7085-DFB0-45B6-AE01-3E84A7477D62}" type="presParOf" srcId="{08B09FED-191D-4059-A65F-338BB3AF6B8E}" destId="{0186D292-17B1-4323-ACD9-77EF9D807DF8}" srcOrd="0" destOrd="0" presId="urn:microsoft.com/office/officeart/2005/8/layout/target3"/>
    <dgm:cxn modelId="{640110E5-4573-4FE4-AAC3-DEF80A1AD69A}" type="presParOf" srcId="{08B09FED-191D-4059-A65F-338BB3AF6B8E}" destId="{FAE895F2-5F30-47D7-B0A8-5478CBBF91F0}" srcOrd="1" destOrd="0" presId="urn:microsoft.com/office/officeart/2005/8/layout/target3"/>
    <dgm:cxn modelId="{D088A6A7-D8D6-458E-B1BA-DE79FB329963}" type="presParOf" srcId="{08B09FED-191D-4059-A65F-338BB3AF6B8E}" destId="{844904C3-8B3A-464F-8EE9-DC910CEA05F1}" srcOrd="2" destOrd="0" presId="urn:microsoft.com/office/officeart/2005/8/layout/target3"/>
    <dgm:cxn modelId="{7B9C18EB-1FD3-4CF1-A3C1-F59C5D05605C}"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1" csCatId="accent2" phldr="1"/>
      <dgm:spPr/>
      <dgm:t>
        <a:bodyPr/>
        <a:lstStyle/>
        <a:p>
          <a:endParaRPr lang="en-US"/>
        </a:p>
      </dgm:t>
    </dgm:pt>
    <dgm:pt modelId="{7BB0311C-3074-49B5-BA98-F25764DD05A3}">
      <dgm:prSet phldrT="[Text]"/>
      <dgm:spPr>
        <a:solidFill>
          <a:schemeClr val="accent2">
            <a:lumMod val="60000"/>
            <a:lumOff val="40000"/>
          </a:schemeClr>
        </a:solidFill>
      </dgm:spPr>
      <dgm:t>
        <a:bodyPr/>
        <a:lstStyle/>
        <a:p>
          <a:r>
            <a:rPr lang="en-US" dirty="0" smtClean="0"/>
            <a:t>Chapter 20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1A1A28D1-7ADF-4615-87C2-0662E8496AAB}" type="presOf" srcId="{7BB0311C-3074-49B5-BA98-F25764DD05A3}" destId="{844904C3-8B3A-464F-8EE9-DC910CEA05F1}" srcOrd="0" destOrd="0" presId="urn:microsoft.com/office/officeart/2005/8/layout/target3"/>
    <dgm:cxn modelId="{2967E6B2-D101-44C1-9850-96E398384C39}" type="presOf" srcId="{7BB0311C-3074-49B5-BA98-F25764DD05A3}" destId="{490AE9AE-8328-4488-8000-9C644982AF90}" srcOrd="1" destOrd="0" presId="urn:microsoft.com/office/officeart/2005/8/layout/target3"/>
    <dgm:cxn modelId="{F4F068A0-927F-4ED2-ACC1-0BC5696EBEDB}"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D982ACD1-D169-47A1-8C7C-1EE2C70F8EA9}" type="presParOf" srcId="{08B09FED-191D-4059-A65F-338BB3AF6B8E}" destId="{0186D292-17B1-4323-ACD9-77EF9D807DF8}" srcOrd="0" destOrd="0" presId="urn:microsoft.com/office/officeart/2005/8/layout/target3"/>
    <dgm:cxn modelId="{4F8E9DAD-A239-46B5-A6A1-607879F0BBB7}" type="presParOf" srcId="{08B09FED-191D-4059-A65F-338BB3AF6B8E}" destId="{FAE895F2-5F30-47D7-B0A8-5478CBBF91F0}" srcOrd="1" destOrd="0" presId="urn:microsoft.com/office/officeart/2005/8/layout/target3"/>
    <dgm:cxn modelId="{CD9D3FE1-48ED-46F7-9D40-400A5E506539}" type="presParOf" srcId="{08B09FED-191D-4059-A65F-338BB3AF6B8E}" destId="{844904C3-8B3A-464F-8EE9-DC910CEA05F1}" srcOrd="2" destOrd="0" presId="urn:microsoft.com/office/officeart/2005/8/layout/target3"/>
    <dgm:cxn modelId="{D68352BF-13B5-44AF-A825-0247CCC18EB0}"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56A4D98-7F32-4E2F-9D4A-4824B39735ED}" type="doc">
      <dgm:prSet loTypeId="urn:microsoft.com/office/officeart/2005/8/layout/pyramid2" loCatId="list" qsTypeId="urn:microsoft.com/office/officeart/2005/8/quickstyle/3d3" qsCatId="3D" csTypeId="urn:microsoft.com/office/officeart/2005/8/colors/colorful2" csCatId="colorful" phldr="1"/>
      <dgm:spPr/>
    </dgm:pt>
    <dgm:pt modelId="{68C74112-656C-46B3-BAF3-D0022DD70661}">
      <dgm:prSet phldrT="[Text]"/>
      <dgm:spPr/>
      <dgm:t>
        <a:bodyPr/>
        <a:lstStyle/>
        <a:p>
          <a:r>
            <a:rPr lang="en-US" dirty="0" smtClean="0"/>
            <a:t>Use with activity code</a:t>
          </a:r>
          <a:endParaRPr lang="en-US" dirty="0"/>
        </a:p>
      </dgm:t>
    </dgm:pt>
    <dgm:pt modelId="{4E01C095-19A4-42C7-9071-7955FD58F181}" type="parTrans" cxnId="{3D4EF57A-0599-4028-97C7-17CD63415322}">
      <dgm:prSet/>
      <dgm:spPr/>
      <dgm:t>
        <a:bodyPr/>
        <a:lstStyle/>
        <a:p>
          <a:endParaRPr lang="en-US"/>
        </a:p>
      </dgm:t>
    </dgm:pt>
    <dgm:pt modelId="{17A542AE-2370-41C4-817C-FFAD60E72D5A}" type="sibTrans" cxnId="{3D4EF57A-0599-4028-97C7-17CD63415322}">
      <dgm:prSet/>
      <dgm:spPr/>
      <dgm:t>
        <a:bodyPr/>
        <a:lstStyle/>
        <a:p>
          <a:endParaRPr lang="en-US"/>
        </a:p>
      </dgm:t>
    </dgm:pt>
    <dgm:pt modelId="{77E60C4F-B168-42E1-B41C-8BF39EC34D3B}">
      <dgm:prSet phldrT="[Text]"/>
      <dgm:spPr/>
      <dgm:t>
        <a:bodyPr/>
        <a:lstStyle/>
        <a:p>
          <a:r>
            <a:rPr lang="en-US" dirty="0" smtClean="0"/>
            <a:t>Only on initial encounter</a:t>
          </a:r>
          <a:endParaRPr lang="en-US" dirty="0"/>
        </a:p>
      </dgm:t>
    </dgm:pt>
    <dgm:pt modelId="{2A7957EF-6ED4-4E4A-8AA3-8409322B031D}" type="parTrans" cxnId="{4DA2BD35-AAE5-4314-99DD-BF62FDE71B7F}">
      <dgm:prSet/>
      <dgm:spPr/>
      <dgm:t>
        <a:bodyPr/>
        <a:lstStyle/>
        <a:p>
          <a:endParaRPr lang="en-US"/>
        </a:p>
      </dgm:t>
    </dgm:pt>
    <dgm:pt modelId="{69866699-12C7-4FC6-9CCB-71F5F1FCF8B5}" type="sibTrans" cxnId="{4DA2BD35-AAE5-4314-99DD-BF62FDE71B7F}">
      <dgm:prSet/>
      <dgm:spPr/>
      <dgm:t>
        <a:bodyPr/>
        <a:lstStyle/>
        <a:p>
          <a:endParaRPr lang="en-US"/>
        </a:p>
      </dgm:t>
    </dgm:pt>
    <dgm:pt modelId="{748EA5BD-374A-4BF6-94A6-6E1E6E6F349A}">
      <dgm:prSet phldrT="[Text]"/>
      <dgm:spPr/>
      <dgm:t>
        <a:bodyPr/>
        <a:lstStyle/>
        <a:p>
          <a:r>
            <a:rPr lang="en-US" dirty="0" smtClean="0"/>
            <a:t>Only one  Y92 code on record</a:t>
          </a:r>
          <a:endParaRPr lang="en-US" dirty="0"/>
        </a:p>
      </dgm:t>
    </dgm:pt>
    <dgm:pt modelId="{B1AEDF1F-2A50-4628-B709-D683D3CB9515}" type="parTrans" cxnId="{ABBFC461-7FCC-4E01-B02E-DFF2870C469D}">
      <dgm:prSet/>
      <dgm:spPr/>
      <dgm:t>
        <a:bodyPr/>
        <a:lstStyle/>
        <a:p>
          <a:endParaRPr lang="en-US"/>
        </a:p>
      </dgm:t>
    </dgm:pt>
    <dgm:pt modelId="{11CC8590-82A6-449C-BF3C-9209AFAB2B26}" type="sibTrans" cxnId="{ABBFC461-7FCC-4E01-B02E-DFF2870C469D}">
      <dgm:prSet/>
      <dgm:spPr/>
      <dgm:t>
        <a:bodyPr/>
        <a:lstStyle/>
        <a:p>
          <a:endParaRPr lang="en-US"/>
        </a:p>
      </dgm:t>
    </dgm:pt>
    <dgm:pt modelId="{2EE32E15-B2EF-49A3-A6E6-58278A6CD2A6}">
      <dgm:prSet phldrT="[Text]"/>
      <dgm:spPr/>
      <dgm:t>
        <a:bodyPr/>
        <a:lstStyle/>
        <a:p>
          <a:r>
            <a:rPr lang="en-US" dirty="0" smtClean="0"/>
            <a:t>Do not use Y92.9 if place not stated</a:t>
          </a:r>
          <a:endParaRPr lang="en-US" dirty="0"/>
        </a:p>
      </dgm:t>
    </dgm:pt>
    <dgm:pt modelId="{B7E481F8-666D-43B9-AE1F-352221C818FB}" type="parTrans" cxnId="{A20D6649-A1B2-45C8-8DC0-3A1F10CCF9C3}">
      <dgm:prSet/>
      <dgm:spPr/>
      <dgm:t>
        <a:bodyPr/>
        <a:lstStyle/>
        <a:p>
          <a:endParaRPr lang="en-US"/>
        </a:p>
      </dgm:t>
    </dgm:pt>
    <dgm:pt modelId="{41A4A7C5-4D94-4AA6-8FC7-12079D8A4DD6}" type="sibTrans" cxnId="{A20D6649-A1B2-45C8-8DC0-3A1F10CCF9C3}">
      <dgm:prSet/>
      <dgm:spPr/>
      <dgm:t>
        <a:bodyPr/>
        <a:lstStyle/>
        <a:p>
          <a:endParaRPr lang="en-US"/>
        </a:p>
      </dgm:t>
    </dgm:pt>
    <dgm:pt modelId="{9BDDE068-B6EB-40BC-8592-9CFC725D27C6}" type="pres">
      <dgm:prSet presAssocID="{356A4D98-7F32-4E2F-9D4A-4824B39735ED}" presName="compositeShape" presStyleCnt="0">
        <dgm:presLayoutVars>
          <dgm:dir/>
          <dgm:resizeHandles/>
        </dgm:presLayoutVars>
      </dgm:prSet>
      <dgm:spPr/>
    </dgm:pt>
    <dgm:pt modelId="{7F32220B-D177-4591-98E9-BBD7A97947C5}" type="pres">
      <dgm:prSet presAssocID="{356A4D98-7F32-4E2F-9D4A-4824B39735ED}" presName="pyramid" presStyleLbl="node1" presStyleIdx="0" presStyleCnt="1"/>
      <dgm:spPr/>
    </dgm:pt>
    <dgm:pt modelId="{3A8388FA-6D8C-4A8C-8A61-27BEB124AA97}" type="pres">
      <dgm:prSet presAssocID="{356A4D98-7F32-4E2F-9D4A-4824B39735ED}" presName="theList" presStyleCnt="0"/>
      <dgm:spPr/>
    </dgm:pt>
    <dgm:pt modelId="{C2711320-76F9-4AB2-B6EC-E86B5BF243BB}" type="pres">
      <dgm:prSet presAssocID="{68C74112-656C-46B3-BAF3-D0022DD70661}" presName="aNode" presStyleLbl="fgAcc1" presStyleIdx="0" presStyleCnt="4">
        <dgm:presLayoutVars>
          <dgm:bulletEnabled val="1"/>
        </dgm:presLayoutVars>
      </dgm:prSet>
      <dgm:spPr/>
      <dgm:t>
        <a:bodyPr/>
        <a:lstStyle/>
        <a:p>
          <a:endParaRPr lang="en-US"/>
        </a:p>
      </dgm:t>
    </dgm:pt>
    <dgm:pt modelId="{5EBDB224-3A78-4FC3-A318-A22D628B8D70}" type="pres">
      <dgm:prSet presAssocID="{68C74112-656C-46B3-BAF3-D0022DD70661}" presName="aSpace" presStyleCnt="0"/>
      <dgm:spPr/>
    </dgm:pt>
    <dgm:pt modelId="{84B16DBB-4ED3-4CF7-BFFC-980D6898954C}" type="pres">
      <dgm:prSet presAssocID="{77E60C4F-B168-42E1-B41C-8BF39EC34D3B}" presName="aNode" presStyleLbl="fgAcc1" presStyleIdx="1" presStyleCnt="4">
        <dgm:presLayoutVars>
          <dgm:bulletEnabled val="1"/>
        </dgm:presLayoutVars>
      </dgm:prSet>
      <dgm:spPr/>
      <dgm:t>
        <a:bodyPr/>
        <a:lstStyle/>
        <a:p>
          <a:endParaRPr lang="en-US"/>
        </a:p>
      </dgm:t>
    </dgm:pt>
    <dgm:pt modelId="{3B34EE67-5510-4C5A-BE03-E982057D0BFC}" type="pres">
      <dgm:prSet presAssocID="{77E60C4F-B168-42E1-B41C-8BF39EC34D3B}" presName="aSpace" presStyleCnt="0"/>
      <dgm:spPr/>
    </dgm:pt>
    <dgm:pt modelId="{0EA1107F-606B-4EDB-B018-BF9B605FF5D7}" type="pres">
      <dgm:prSet presAssocID="{748EA5BD-374A-4BF6-94A6-6E1E6E6F349A}" presName="aNode" presStyleLbl="fgAcc1" presStyleIdx="2" presStyleCnt="4">
        <dgm:presLayoutVars>
          <dgm:bulletEnabled val="1"/>
        </dgm:presLayoutVars>
      </dgm:prSet>
      <dgm:spPr/>
      <dgm:t>
        <a:bodyPr/>
        <a:lstStyle/>
        <a:p>
          <a:endParaRPr lang="en-US"/>
        </a:p>
      </dgm:t>
    </dgm:pt>
    <dgm:pt modelId="{4A863F09-732C-4839-A0B1-9117DF665A9C}" type="pres">
      <dgm:prSet presAssocID="{748EA5BD-374A-4BF6-94A6-6E1E6E6F349A}" presName="aSpace" presStyleCnt="0"/>
      <dgm:spPr/>
    </dgm:pt>
    <dgm:pt modelId="{0E2BAED5-979B-471A-8534-BC325D93F125}" type="pres">
      <dgm:prSet presAssocID="{2EE32E15-B2EF-49A3-A6E6-58278A6CD2A6}" presName="aNode" presStyleLbl="fgAcc1" presStyleIdx="3" presStyleCnt="4">
        <dgm:presLayoutVars>
          <dgm:bulletEnabled val="1"/>
        </dgm:presLayoutVars>
      </dgm:prSet>
      <dgm:spPr/>
      <dgm:t>
        <a:bodyPr/>
        <a:lstStyle/>
        <a:p>
          <a:endParaRPr lang="en-US"/>
        </a:p>
      </dgm:t>
    </dgm:pt>
    <dgm:pt modelId="{FBB8CEE2-C81D-4489-88D1-DFFF55AF8182}" type="pres">
      <dgm:prSet presAssocID="{2EE32E15-B2EF-49A3-A6E6-58278A6CD2A6}" presName="aSpace" presStyleCnt="0"/>
      <dgm:spPr/>
    </dgm:pt>
  </dgm:ptLst>
  <dgm:cxnLst>
    <dgm:cxn modelId="{53E01396-4757-4083-8526-324D8D919547}" type="presOf" srcId="{748EA5BD-374A-4BF6-94A6-6E1E6E6F349A}" destId="{0EA1107F-606B-4EDB-B018-BF9B605FF5D7}" srcOrd="0" destOrd="0" presId="urn:microsoft.com/office/officeart/2005/8/layout/pyramid2"/>
    <dgm:cxn modelId="{D4042541-2413-490E-B5C4-BA45361717A0}" type="presOf" srcId="{77E60C4F-B168-42E1-B41C-8BF39EC34D3B}" destId="{84B16DBB-4ED3-4CF7-BFFC-980D6898954C}" srcOrd="0" destOrd="0" presId="urn:microsoft.com/office/officeart/2005/8/layout/pyramid2"/>
    <dgm:cxn modelId="{A77B2C1E-BBDC-4854-B3F6-0BAF8E35B11D}" type="presOf" srcId="{68C74112-656C-46B3-BAF3-D0022DD70661}" destId="{C2711320-76F9-4AB2-B6EC-E86B5BF243BB}" srcOrd="0" destOrd="0" presId="urn:microsoft.com/office/officeart/2005/8/layout/pyramid2"/>
    <dgm:cxn modelId="{ABBFC461-7FCC-4E01-B02E-DFF2870C469D}" srcId="{356A4D98-7F32-4E2F-9D4A-4824B39735ED}" destId="{748EA5BD-374A-4BF6-94A6-6E1E6E6F349A}" srcOrd="2" destOrd="0" parTransId="{B1AEDF1F-2A50-4628-B709-D683D3CB9515}" sibTransId="{11CC8590-82A6-449C-BF3C-9209AFAB2B26}"/>
    <dgm:cxn modelId="{3D4EF57A-0599-4028-97C7-17CD63415322}" srcId="{356A4D98-7F32-4E2F-9D4A-4824B39735ED}" destId="{68C74112-656C-46B3-BAF3-D0022DD70661}" srcOrd="0" destOrd="0" parTransId="{4E01C095-19A4-42C7-9071-7955FD58F181}" sibTransId="{17A542AE-2370-41C4-817C-FFAD60E72D5A}"/>
    <dgm:cxn modelId="{905FCB3E-FA5B-43BC-AA08-9B51878D57BE}" type="presOf" srcId="{2EE32E15-B2EF-49A3-A6E6-58278A6CD2A6}" destId="{0E2BAED5-979B-471A-8534-BC325D93F125}" srcOrd="0" destOrd="0" presId="urn:microsoft.com/office/officeart/2005/8/layout/pyramid2"/>
    <dgm:cxn modelId="{E6A1017A-5170-4947-84CE-AFCFF1A5CB4F}" type="presOf" srcId="{356A4D98-7F32-4E2F-9D4A-4824B39735ED}" destId="{9BDDE068-B6EB-40BC-8592-9CFC725D27C6}" srcOrd="0" destOrd="0" presId="urn:microsoft.com/office/officeart/2005/8/layout/pyramid2"/>
    <dgm:cxn modelId="{A20D6649-A1B2-45C8-8DC0-3A1F10CCF9C3}" srcId="{356A4D98-7F32-4E2F-9D4A-4824B39735ED}" destId="{2EE32E15-B2EF-49A3-A6E6-58278A6CD2A6}" srcOrd="3" destOrd="0" parTransId="{B7E481F8-666D-43B9-AE1F-352221C818FB}" sibTransId="{41A4A7C5-4D94-4AA6-8FC7-12079D8A4DD6}"/>
    <dgm:cxn modelId="{4DA2BD35-AAE5-4314-99DD-BF62FDE71B7F}" srcId="{356A4D98-7F32-4E2F-9D4A-4824B39735ED}" destId="{77E60C4F-B168-42E1-B41C-8BF39EC34D3B}" srcOrd="1" destOrd="0" parTransId="{2A7957EF-6ED4-4E4A-8AA3-8409322B031D}" sibTransId="{69866699-12C7-4FC6-9CCB-71F5F1FCF8B5}"/>
    <dgm:cxn modelId="{44FA70B2-AB4F-4533-AFC1-87D7D5A1E93E}" type="presParOf" srcId="{9BDDE068-B6EB-40BC-8592-9CFC725D27C6}" destId="{7F32220B-D177-4591-98E9-BBD7A97947C5}" srcOrd="0" destOrd="0" presId="urn:microsoft.com/office/officeart/2005/8/layout/pyramid2"/>
    <dgm:cxn modelId="{F5DD90F5-29A3-4355-AF64-A737D719E215}" type="presParOf" srcId="{9BDDE068-B6EB-40BC-8592-9CFC725D27C6}" destId="{3A8388FA-6D8C-4A8C-8A61-27BEB124AA97}" srcOrd="1" destOrd="0" presId="urn:microsoft.com/office/officeart/2005/8/layout/pyramid2"/>
    <dgm:cxn modelId="{99A73A5F-CA15-4FFB-8353-0FC66810AD5D}" type="presParOf" srcId="{3A8388FA-6D8C-4A8C-8A61-27BEB124AA97}" destId="{C2711320-76F9-4AB2-B6EC-E86B5BF243BB}" srcOrd="0" destOrd="0" presId="urn:microsoft.com/office/officeart/2005/8/layout/pyramid2"/>
    <dgm:cxn modelId="{BCE4703A-2954-4442-A68E-4E80056AAB92}" type="presParOf" srcId="{3A8388FA-6D8C-4A8C-8A61-27BEB124AA97}" destId="{5EBDB224-3A78-4FC3-A318-A22D628B8D70}" srcOrd="1" destOrd="0" presId="urn:microsoft.com/office/officeart/2005/8/layout/pyramid2"/>
    <dgm:cxn modelId="{8CA3BC27-66FD-4693-9CD4-6A92A9F8FC8A}" type="presParOf" srcId="{3A8388FA-6D8C-4A8C-8A61-27BEB124AA97}" destId="{84B16DBB-4ED3-4CF7-BFFC-980D6898954C}" srcOrd="2" destOrd="0" presId="urn:microsoft.com/office/officeart/2005/8/layout/pyramid2"/>
    <dgm:cxn modelId="{10925709-6AB1-4876-B1C7-88EF2F689FED}" type="presParOf" srcId="{3A8388FA-6D8C-4A8C-8A61-27BEB124AA97}" destId="{3B34EE67-5510-4C5A-BE03-E982057D0BFC}" srcOrd="3" destOrd="0" presId="urn:microsoft.com/office/officeart/2005/8/layout/pyramid2"/>
    <dgm:cxn modelId="{4FC19E18-70F9-4A17-90B0-A8649CD9C643}" type="presParOf" srcId="{3A8388FA-6D8C-4A8C-8A61-27BEB124AA97}" destId="{0EA1107F-606B-4EDB-B018-BF9B605FF5D7}" srcOrd="4" destOrd="0" presId="urn:microsoft.com/office/officeart/2005/8/layout/pyramid2"/>
    <dgm:cxn modelId="{85E9B572-2087-408C-B428-3093EDBE051A}" type="presParOf" srcId="{3A8388FA-6D8C-4A8C-8A61-27BEB124AA97}" destId="{4A863F09-732C-4839-A0B1-9117DF665A9C}" srcOrd="5" destOrd="0" presId="urn:microsoft.com/office/officeart/2005/8/layout/pyramid2"/>
    <dgm:cxn modelId="{5340ED7F-10C1-4584-811F-AFEC2223C23F}" type="presParOf" srcId="{3A8388FA-6D8C-4A8C-8A61-27BEB124AA97}" destId="{0E2BAED5-979B-471A-8534-BC325D93F125}" srcOrd="6" destOrd="0" presId="urn:microsoft.com/office/officeart/2005/8/layout/pyramid2"/>
    <dgm:cxn modelId="{A29BC362-8E2A-496F-A1BB-2AD03E31AAE1}" type="presParOf" srcId="{3A8388FA-6D8C-4A8C-8A61-27BEB124AA97}" destId="{FBB8CEE2-C81D-4489-88D1-DFFF55AF8182}" srcOrd="7" destOrd="0" presId="urn:microsoft.com/office/officeart/2005/8/layout/pyramid2"/>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1" csCatId="accent2" phldr="1"/>
      <dgm:spPr/>
      <dgm:t>
        <a:bodyPr/>
        <a:lstStyle/>
        <a:p>
          <a:endParaRPr lang="en-US"/>
        </a:p>
      </dgm:t>
    </dgm:pt>
    <dgm:pt modelId="{7BB0311C-3074-49B5-BA98-F25764DD05A3}">
      <dgm:prSet phldrT="[Text]"/>
      <dgm:spPr>
        <a:solidFill>
          <a:schemeClr val="accent2">
            <a:lumMod val="60000"/>
            <a:lumOff val="40000"/>
          </a:schemeClr>
        </a:solidFill>
      </dgm:spPr>
      <dgm:t>
        <a:bodyPr/>
        <a:lstStyle/>
        <a:p>
          <a:r>
            <a:rPr lang="en-US" dirty="0" smtClean="0"/>
            <a:t>Chapter 20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F0FB0568-4FE4-4859-BB67-94BAE70DFBAA}" type="presOf" srcId="{7BB0311C-3074-49B5-BA98-F25764DD05A3}" destId="{490AE9AE-8328-4488-8000-9C644982AF90}" srcOrd="1" destOrd="0" presId="urn:microsoft.com/office/officeart/2005/8/layout/target3"/>
    <dgm:cxn modelId="{EAB80F6B-0E90-473A-90A9-B9AC7D20AD4E}" type="presOf" srcId="{7BB0311C-3074-49B5-BA98-F25764DD05A3}" destId="{844904C3-8B3A-464F-8EE9-DC910CEA05F1}" srcOrd="0" destOrd="0" presId="urn:microsoft.com/office/officeart/2005/8/layout/target3"/>
    <dgm:cxn modelId="{8BD64F8D-6EF2-4EC0-A549-28ACD2ADBD6C}"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E457204A-7FC6-4645-8608-85868F9F55F5}" type="presParOf" srcId="{08B09FED-191D-4059-A65F-338BB3AF6B8E}" destId="{0186D292-17B1-4323-ACD9-77EF9D807DF8}" srcOrd="0" destOrd="0" presId="urn:microsoft.com/office/officeart/2005/8/layout/target3"/>
    <dgm:cxn modelId="{08B03503-F598-4C16-B8BF-AC21B3D252EC}" type="presParOf" srcId="{08B09FED-191D-4059-A65F-338BB3AF6B8E}" destId="{FAE895F2-5F30-47D7-B0A8-5478CBBF91F0}" srcOrd="1" destOrd="0" presId="urn:microsoft.com/office/officeart/2005/8/layout/target3"/>
    <dgm:cxn modelId="{29A695A0-C336-4D03-8F30-8589A084310B}" type="presParOf" srcId="{08B09FED-191D-4059-A65F-338BB3AF6B8E}" destId="{844904C3-8B3A-464F-8EE9-DC910CEA05F1}" srcOrd="2" destOrd="0" presId="urn:microsoft.com/office/officeart/2005/8/layout/target3"/>
    <dgm:cxn modelId="{496BC627-3780-4686-BB66-F9C1934572EA}"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3" csCatId="accent1" phldr="1"/>
      <dgm:spPr/>
      <dgm:t>
        <a:bodyPr/>
        <a:lstStyle/>
        <a:p>
          <a:endParaRPr lang="en-US"/>
        </a:p>
      </dgm:t>
    </dgm:pt>
    <dgm:pt modelId="{7BB0311C-3074-49B5-BA98-F25764DD05A3}">
      <dgm:prSet phldrT="[Text]"/>
      <dgm:spPr/>
      <dgm:t>
        <a:bodyPr/>
        <a:lstStyle/>
        <a:p>
          <a:r>
            <a:rPr lang="en-US" dirty="0" smtClean="0"/>
            <a:t>Chapter 1</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pt>
    <dgm:pt modelId="{FAE895F2-5F30-47D7-B0A8-5478CBBF91F0}" type="pres">
      <dgm:prSet presAssocID="{7BB0311C-3074-49B5-BA98-F25764DD05A3}" presName="space" presStyleCnt="0"/>
      <dgm:spPr/>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55981D37-3569-4BB1-BF9D-6B521CFC5BD1}" type="presOf" srcId="{7BB0311C-3074-49B5-BA98-F25764DD05A3}" destId="{490AE9AE-8328-4488-8000-9C644982AF90}" srcOrd="1" destOrd="0" presId="urn:microsoft.com/office/officeart/2005/8/layout/target3"/>
    <dgm:cxn modelId="{E0C9851B-6288-4E03-86E0-95D40661EE39}" type="presOf" srcId="{7238B86E-5C13-4244-ABFB-030ADD118857}" destId="{08B09FED-191D-4059-A65F-338BB3AF6B8E}" srcOrd="0" destOrd="0" presId="urn:microsoft.com/office/officeart/2005/8/layout/target3"/>
    <dgm:cxn modelId="{9FFB55B9-5366-4029-814A-F716BC3198FE}" type="presOf" srcId="{7BB0311C-3074-49B5-BA98-F25764DD05A3}" destId="{844904C3-8B3A-464F-8EE9-DC910CEA05F1}"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E58A3335-F862-48B0-9498-F194DBFA70C9}" type="presParOf" srcId="{08B09FED-191D-4059-A65F-338BB3AF6B8E}" destId="{0186D292-17B1-4323-ACD9-77EF9D807DF8}" srcOrd="0" destOrd="0" presId="urn:microsoft.com/office/officeart/2005/8/layout/target3"/>
    <dgm:cxn modelId="{B4820DC3-43A5-491A-9149-759BDA2C37CE}" type="presParOf" srcId="{08B09FED-191D-4059-A65F-338BB3AF6B8E}" destId="{FAE895F2-5F30-47D7-B0A8-5478CBBF91F0}" srcOrd="1" destOrd="0" presId="urn:microsoft.com/office/officeart/2005/8/layout/target3"/>
    <dgm:cxn modelId="{A3E3EAA5-12A3-4F01-8C82-C425419DB76B}" type="presParOf" srcId="{08B09FED-191D-4059-A65F-338BB3AF6B8E}" destId="{844904C3-8B3A-464F-8EE9-DC910CEA05F1}" srcOrd="2" destOrd="0" presId="urn:microsoft.com/office/officeart/2005/8/layout/target3"/>
    <dgm:cxn modelId="{0AA439D8-5D99-4F14-98CC-44BB5A18BF8A}"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56A4D98-7F32-4E2F-9D4A-4824B39735ED}" type="doc">
      <dgm:prSet loTypeId="urn:microsoft.com/office/officeart/2005/8/layout/pyramid2" loCatId="list" qsTypeId="urn:microsoft.com/office/officeart/2005/8/quickstyle/3d3" qsCatId="3D" csTypeId="urn:microsoft.com/office/officeart/2005/8/colors/colorful2" csCatId="colorful" phldr="1"/>
      <dgm:spPr/>
    </dgm:pt>
    <dgm:pt modelId="{68C74112-656C-46B3-BAF3-D0022DD70661}">
      <dgm:prSet phldrT="[Text]" custT="1"/>
      <dgm:spPr/>
      <dgm:t>
        <a:bodyPr/>
        <a:lstStyle/>
        <a:p>
          <a:r>
            <a:rPr lang="en-US" sz="2400" dirty="0" smtClean="0"/>
            <a:t>Use with Y92 and Y99</a:t>
          </a:r>
          <a:endParaRPr lang="en-US" sz="2400" dirty="0"/>
        </a:p>
      </dgm:t>
    </dgm:pt>
    <dgm:pt modelId="{4E01C095-19A4-42C7-9071-7955FD58F181}" type="parTrans" cxnId="{3D4EF57A-0599-4028-97C7-17CD63415322}">
      <dgm:prSet/>
      <dgm:spPr/>
      <dgm:t>
        <a:bodyPr/>
        <a:lstStyle/>
        <a:p>
          <a:endParaRPr lang="en-US"/>
        </a:p>
      </dgm:t>
    </dgm:pt>
    <dgm:pt modelId="{17A542AE-2370-41C4-817C-FFAD60E72D5A}" type="sibTrans" cxnId="{3D4EF57A-0599-4028-97C7-17CD63415322}">
      <dgm:prSet/>
      <dgm:spPr/>
      <dgm:t>
        <a:bodyPr/>
        <a:lstStyle/>
        <a:p>
          <a:endParaRPr lang="en-US"/>
        </a:p>
      </dgm:t>
    </dgm:pt>
    <dgm:pt modelId="{77E60C4F-B168-42E1-B41C-8BF39EC34D3B}">
      <dgm:prSet phldrT="[Text]" custT="1"/>
      <dgm:spPr/>
      <dgm:t>
        <a:bodyPr/>
        <a:lstStyle/>
        <a:p>
          <a:r>
            <a:rPr lang="en-US" sz="2400" dirty="0" smtClean="0"/>
            <a:t>Only on initial encounter</a:t>
          </a:r>
          <a:endParaRPr lang="en-US" sz="2400" dirty="0"/>
        </a:p>
      </dgm:t>
    </dgm:pt>
    <dgm:pt modelId="{2A7957EF-6ED4-4E4A-8AA3-8409322B031D}" type="parTrans" cxnId="{4DA2BD35-AAE5-4314-99DD-BF62FDE71B7F}">
      <dgm:prSet/>
      <dgm:spPr/>
      <dgm:t>
        <a:bodyPr/>
        <a:lstStyle/>
        <a:p>
          <a:endParaRPr lang="en-US"/>
        </a:p>
      </dgm:t>
    </dgm:pt>
    <dgm:pt modelId="{69866699-12C7-4FC6-9CCB-71F5F1FCF8B5}" type="sibTrans" cxnId="{4DA2BD35-AAE5-4314-99DD-BF62FDE71B7F}">
      <dgm:prSet/>
      <dgm:spPr/>
      <dgm:t>
        <a:bodyPr/>
        <a:lstStyle/>
        <a:p>
          <a:endParaRPr lang="en-US"/>
        </a:p>
      </dgm:t>
    </dgm:pt>
    <dgm:pt modelId="{748EA5BD-374A-4BF6-94A6-6E1E6E6F349A}">
      <dgm:prSet phldrT="[Text]" custT="1"/>
      <dgm:spPr/>
      <dgm:t>
        <a:bodyPr/>
        <a:lstStyle/>
        <a:p>
          <a:r>
            <a:rPr lang="en-US" sz="2400" dirty="0" smtClean="0"/>
            <a:t>Only one  Y93 code on record</a:t>
          </a:r>
          <a:endParaRPr lang="en-US" sz="2400" dirty="0"/>
        </a:p>
      </dgm:t>
    </dgm:pt>
    <dgm:pt modelId="{B1AEDF1F-2A50-4628-B709-D683D3CB9515}" type="parTrans" cxnId="{ABBFC461-7FCC-4E01-B02E-DFF2870C469D}">
      <dgm:prSet/>
      <dgm:spPr/>
      <dgm:t>
        <a:bodyPr/>
        <a:lstStyle/>
        <a:p>
          <a:endParaRPr lang="en-US"/>
        </a:p>
      </dgm:t>
    </dgm:pt>
    <dgm:pt modelId="{11CC8590-82A6-449C-BF3C-9209AFAB2B26}" type="sibTrans" cxnId="{ABBFC461-7FCC-4E01-B02E-DFF2870C469D}">
      <dgm:prSet/>
      <dgm:spPr/>
      <dgm:t>
        <a:bodyPr/>
        <a:lstStyle/>
        <a:p>
          <a:endParaRPr lang="en-US"/>
        </a:p>
      </dgm:t>
    </dgm:pt>
    <dgm:pt modelId="{2EE32E15-B2EF-49A3-A6E6-58278A6CD2A6}">
      <dgm:prSet phldrT="[Text]" custT="1"/>
      <dgm:spPr/>
      <dgm:t>
        <a:bodyPr/>
        <a:lstStyle/>
        <a:p>
          <a:r>
            <a:rPr lang="en-US" sz="2400" dirty="0" smtClean="0"/>
            <a:t>Do not use Y93.9 if activity not stated</a:t>
          </a:r>
          <a:endParaRPr lang="en-US" sz="2400" dirty="0"/>
        </a:p>
      </dgm:t>
    </dgm:pt>
    <dgm:pt modelId="{B7E481F8-666D-43B9-AE1F-352221C818FB}" type="parTrans" cxnId="{A20D6649-A1B2-45C8-8DC0-3A1F10CCF9C3}">
      <dgm:prSet/>
      <dgm:spPr/>
      <dgm:t>
        <a:bodyPr/>
        <a:lstStyle/>
        <a:p>
          <a:endParaRPr lang="en-US"/>
        </a:p>
      </dgm:t>
    </dgm:pt>
    <dgm:pt modelId="{41A4A7C5-4D94-4AA6-8FC7-12079D8A4DD6}" type="sibTrans" cxnId="{A20D6649-A1B2-45C8-8DC0-3A1F10CCF9C3}">
      <dgm:prSet/>
      <dgm:spPr/>
      <dgm:t>
        <a:bodyPr/>
        <a:lstStyle/>
        <a:p>
          <a:endParaRPr lang="en-US"/>
        </a:p>
      </dgm:t>
    </dgm:pt>
    <dgm:pt modelId="{9A01F1F8-46DF-4D9E-B414-FF9A1A666AAD}">
      <dgm:prSet phldrT="[Text]" custT="1"/>
      <dgm:spPr/>
      <dgm:t>
        <a:bodyPr/>
        <a:lstStyle/>
        <a:p>
          <a:r>
            <a:rPr lang="en-US" sz="2000" b="1" dirty="0" smtClean="0"/>
            <a:t>Not applicable to poisonings, adverse effects, misadventures, or late effects</a:t>
          </a:r>
          <a:endParaRPr lang="en-US" sz="2000" b="1" dirty="0"/>
        </a:p>
      </dgm:t>
    </dgm:pt>
    <dgm:pt modelId="{581C54C4-B3AB-4481-B847-07AF60021BD9}" type="parTrans" cxnId="{72C9CBBB-8C45-41BD-9BE8-6756FFDFA969}">
      <dgm:prSet/>
      <dgm:spPr/>
      <dgm:t>
        <a:bodyPr/>
        <a:lstStyle/>
        <a:p>
          <a:endParaRPr lang="en-US"/>
        </a:p>
      </dgm:t>
    </dgm:pt>
    <dgm:pt modelId="{D8229E47-4744-43DC-B7E7-70986533A2D7}" type="sibTrans" cxnId="{72C9CBBB-8C45-41BD-9BE8-6756FFDFA969}">
      <dgm:prSet/>
      <dgm:spPr/>
      <dgm:t>
        <a:bodyPr/>
        <a:lstStyle/>
        <a:p>
          <a:endParaRPr lang="en-US"/>
        </a:p>
      </dgm:t>
    </dgm:pt>
    <dgm:pt modelId="{9BDDE068-B6EB-40BC-8592-9CFC725D27C6}" type="pres">
      <dgm:prSet presAssocID="{356A4D98-7F32-4E2F-9D4A-4824B39735ED}" presName="compositeShape" presStyleCnt="0">
        <dgm:presLayoutVars>
          <dgm:dir/>
          <dgm:resizeHandles/>
        </dgm:presLayoutVars>
      </dgm:prSet>
      <dgm:spPr/>
    </dgm:pt>
    <dgm:pt modelId="{7F32220B-D177-4591-98E9-BBD7A97947C5}" type="pres">
      <dgm:prSet presAssocID="{356A4D98-7F32-4E2F-9D4A-4824B39735ED}" presName="pyramid" presStyleLbl="node1" presStyleIdx="0" presStyleCnt="1" custLinFactNeighborX="-10308" custLinFactNeighborY="-8219"/>
      <dgm:spPr>
        <a:solidFill>
          <a:srgbClr val="0070C0"/>
        </a:solidFill>
      </dgm:spPr>
    </dgm:pt>
    <dgm:pt modelId="{3A8388FA-6D8C-4A8C-8A61-27BEB124AA97}" type="pres">
      <dgm:prSet presAssocID="{356A4D98-7F32-4E2F-9D4A-4824B39735ED}" presName="theList" presStyleCnt="0"/>
      <dgm:spPr/>
    </dgm:pt>
    <dgm:pt modelId="{C2711320-76F9-4AB2-B6EC-E86B5BF243BB}" type="pres">
      <dgm:prSet presAssocID="{68C74112-656C-46B3-BAF3-D0022DD70661}" presName="aNode" presStyleLbl="fgAcc1" presStyleIdx="0" presStyleCnt="5">
        <dgm:presLayoutVars>
          <dgm:bulletEnabled val="1"/>
        </dgm:presLayoutVars>
      </dgm:prSet>
      <dgm:spPr/>
      <dgm:t>
        <a:bodyPr/>
        <a:lstStyle/>
        <a:p>
          <a:endParaRPr lang="en-US"/>
        </a:p>
      </dgm:t>
    </dgm:pt>
    <dgm:pt modelId="{5EBDB224-3A78-4FC3-A318-A22D628B8D70}" type="pres">
      <dgm:prSet presAssocID="{68C74112-656C-46B3-BAF3-D0022DD70661}" presName="aSpace" presStyleCnt="0"/>
      <dgm:spPr/>
    </dgm:pt>
    <dgm:pt modelId="{84B16DBB-4ED3-4CF7-BFFC-980D6898954C}" type="pres">
      <dgm:prSet presAssocID="{77E60C4F-B168-42E1-B41C-8BF39EC34D3B}" presName="aNode" presStyleLbl="fgAcc1" presStyleIdx="1" presStyleCnt="5">
        <dgm:presLayoutVars>
          <dgm:bulletEnabled val="1"/>
        </dgm:presLayoutVars>
      </dgm:prSet>
      <dgm:spPr/>
      <dgm:t>
        <a:bodyPr/>
        <a:lstStyle/>
        <a:p>
          <a:endParaRPr lang="en-US"/>
        </a:p>
      </dgm:t>
    </dgm:pt>
    <dgm:pt modelId="{3B34EE67-5510-4C5A-BE03-E982057D0BFC}" type="pres">
      <dgm:prSet presAssocID="{77E60C4F-B168-42E1-B41C-8BF39EC34D3B}" presName="aSpace" presStyleCnt="0"/>
      <dgm:spPr/>
    </dgm:pt>
    <dgm:pt modelId="{0EA1107F-606B-4EDB-B018-BF9B605FF5D7}" type="pres">
      <dgm:prSet presAssocID="{748EA5BD-374A-4BF6-94A6-6E1E6E6F349A}" presName="aNode" presStyleLbl="fgAcc1" presStyleIdx="2" presStyleCnt="5">
        <dgm:presLayoutVars>
          <dgm:bulletEnabled val="1"/>
        </dgm:presLayoutVars>
      </dgm:prSet>
      <dgm:spPr/>
      <dgm:t>
        <a:bodyPr/>
        <a:lstStyle/>
        <a:p>
          <a:endParaRPr lang="en-US"/>
        </a:p>
      </dgm:t>
    </dgm:pt>
    <dgm:pt modelId="{4A863F09-732C-4839-A0B1-9117DF665A9C}" type="pres">
      <dgm:prSet presAssocID="{748EA5BD-374A-4BF6-94A6-6E1E6E6F349A}" presName="aSpace" presStyleCnt="0"/>
      <dgm:spPr/>
    </dgm:pt>
    <dgm:pt modelId="{0E2BAED5-979B-471A-8534-BC325D93F125}" type="pres">
      <dgm:prSet presAssocID="{2EE32E15-B2EF-49A3-A6E6-58278A6CD2A6}" presName="aNode" presStyleLbl="fgAcc1" presStyleIdx="3" presStyleCnt="5">
        <dgm:presLayoutVars>
          <dgm:bulletEnabled val="1"/>
        </dgm:presLayoutVars>
      </dgm:prSet>
      <dgm:spPr/>
      <dgm:t>
        <a:bodyPr/>
        <a:lstStyle/>
        <a:p>
          <a:endParaRPr lang="en-US"/>
        </a:p>
      </dgm:t>
    </dgm:pt>
    <dgm:pt modelId="{FBB8CEE2-C81D-4489-88D1-DFFF55AF8182}" type="pres">
      <dgm:prSet presAssocID="{2EE32E15-B2EF-49A3-A6E6-58278A6CD2A6}" presName="aSpace" presStyleCnt="0"/>
      <dgm:spPr/>
    </dgm:pt>
    <dgm:pt modelId="{AB8D5185-B363-4668-AE0E-E86F87685CA3}" type="pres">
      <dgm:prSet presAssocID="{9A01F1F8-46DF-4D9E-B414-FF9A1A666AAD}" presName="aNode" presStyleLbl="fgAcc1" presStyleIdx="4" presStyleCnt="5">
        <dgm:presLayoutVars>
          <dgm:bulletEnabled val="1"/>
        </dgm:presLayoutVars>
      </dgm:prSet>
      <dgm:spPr/>
      <dgm:t>
        <a:bodyPr/>
        <a:lstStyle/>
        <a:p>
          <a:endParaRPr lang="en-US"/>
        </a:p>
      </dgm:t>
    </dgm:pt>
    <dgm:pt modelId="{D14142CB-E913-41A4-90D2-B99F3C5AA804}" type="pres">
      <dgm:prSet presAssocID="{9A01F1F8-46DF-4D9E-B414-FF9A1A666AAD}" presName="aSpace" presStyleCnt="0"/>
      <dgm:spPr/>
    </dgm:pt>
  </dgm:ptLst>
  <dgm:cxnLst>
    <dgm:cxn modelId="{8DC0E2FB-8CAB-4EE1-BEDB-D51D92C1A560}" type="presOf" srcId="{77E60C4F-B168-42E1-B41C-8BF39EC34D3B}" destId="{84B16DBB-4ED3-4CF7-BFFC-980D6898954C}" srcOrd="0" destOrd="0" presId="urn:microsoft.com/office/officeart/2005/8/layout/pyramid2"/>
    <dgm:cxn modelId="{BE6AC9D6-B32E-4BF7-9696-6125BE39CBFD}" type="presOf" srcId="{356A4D98-7F32-4E2F-9D4A-4824B39735ED}" destId="{9BDDE068-B6EB-40BC-8592-9CFC725D27C6}" srcOrd="0" destOrd="0" presId="urn:microsoft.com/office/officeart/2005/8/layout/pyramid2"/>
    <dgm:cxn modelId="{72C9CBBB-8C45-41BD-9BE8-6756FFDFA969}" srcId="{356A4D98-7F32-4E2F-9D4A-4824B39735ED}" destId="{9A01F1F8-46DF-4D9E-B414-FF9A1A666AAD}" srcOrd="4" destOrd="0" parTransId="{581C54C4-B3AB-4481-B847-07AF60021BD9}" sibTransId="{D8229E47-4744-43DC-B7E7-70986533A2D7}"/>
    <dgm:cxn modelId="{145F304B-ACE1-45FC-B59C-E8C61B184F0A}" type="presOf" srcId="{68C74112-656C-46B3-BAF3-D0022DD70661}" destId="{C2711320-76F9-4AB2-B6EC-E86B5BF243BB}" srcOrd="0" destOrd="0" presId="urn:microsoft.com/office/officeart/2005/8/layout/pyramid2"/>
    <dgm:cxn modelId="{C03FA9D3-E6B8-49FE-B7EC-2B9F96565649}" type="presOf" srcId="{2EE32E15-B2EF-49A3-A6E6-58278A6CD2A6}" destId="{0E2BAED5-979B-471A-8534-BC325D93F125}" srcOrd="0" destOrd="0" presId="urn:microsoft.com/office/officeart/2005/8/layout/pyramid2"/>
    <dgm:cxn modelId="{ABBFC461-7FCC-4E01-B02E-DFF2870C469D}" srcId="{356A4D98-7F32-4E2F-9D4A-4824B39735ED}" destId="{748EA5BD-374A-4BF6-94A6-6E1E6E6F349A}" srcOrd="2" destOrd="0" parTransId="{B1AEDF1F-2A50-4628-B709-D683D3CB9515}" sibTransId="{11CC8590-82A6-449C-BF3C-9209AFAB2B26}"/>
    <dgm:cxn modelId="{04A99AD7-C90C-453D-8BBE-BE44BD2C3FA4}" type="presOf" srcId="{9A01F1F8-46DF-4D9E-B414-FF9A1A666AAD}" destId="{AB8D5185-B363-4668-AE0E-E86F87685CA3}" srcOrd="0" destOrd="0" presId="urn:microsoft.com/office/officeart/2005/8/layout/pyramid2"/>
    <dgm:cxn modelId="{3D4EF57A-0599-4028-97C7-17CD63415322}" srcId="{356A4D98-7F32-4E2F-9D4A-4824B39735ED}" destId="{68C74112-656C-46B3-BAF3-D0022DD70661}" srcOrd="0" destOrd="0" parTransId="{4E01C095-19A4-42C7-9071-7955FD58F181}" sibTransId="{17A542AE-2370-41C4-817C-FFAD60E72D5A}"/>
    <dgm:cxn modelId="{3DD28550-5475-45C1-8D5F-7AEE2E6F8497}" type="presOf" srcId="{748EA5BD-374A-4BF6-94A6-6E1E6E6F349A}" destId="{0EA1107F-606B-4EDB-B018-BF9B605FF5D7}" srcOrd="0" destOrd="0" presId="urn:microsoft.com/office/officeart/2005/8/layout/pyramid2"/>
    <dgm:cxn modelId="{A20D6649-A1B2-45C8-8DC0-3A1F10CCF9C3}" srcId="{356A4D98-7F32-4E2F-9D4A-4824B39735ED}" destId="{2EE32E15-B2EF-49A3-A6E6-58278A6CD2A6}" srcOrd="3" destOrd="0" parTransId="{B7E481F8-666D-43B9-AE1F-352221C818FB}" sibTransId="{41A4A7C5-4D94-4AA6-8FC7-12079D8A4DD6}"/>
    <dgm:cxn modelId="{4DA2BD35-AAE5-4314-99DD-BF62FDE71B7F}" srcId="{356A4D98-7F32-4E2F-9D4A-4824B39735ED}" destId="{77E60C4F-B168-42E1-B41C-8BF39EC34D3B}" srcOrd="1" destOrd="0" parTransId="{2A7957EF-6ED4-4E4A-8AA3-8409322B031D}" sibTransId="{69866699-12C7-4FC6-9CCB-71F5F1FCF8B5}"/>
    <dgm:cxn modelId="{106BB1EA-CBBC-4F82-A38F-5F09AE787E92}" type="presParOf" srcId="{9BDDE068-B6EB-40BC-8592-9CFC725D27C6}" destId="{7F32220B-D177-4591-98E9-BBD7A97947C5}" srcOrd="0" destOrd="0" presId="urn:microsoft.com/office/officeart/2005/8/layout/pyramid2"/>
    <dgm:cxn modelId="{D6945626-698B-4619-976A-80B758A683B4}" type="presParOf" srcId="{9BDDE068-B6EB-40BC-8592-9CFC725D27C6}" destId="{3A8388FA-6D8C-4A8C-8A61-27BEB124AA97}" srcOrd="1" destOrd="0" presId="urn:microsoft.com/office/officeart/2005/8/layout/pyramid2"/>
    <dgm:cxn modelId="{4F304A96-AA87-4995-820E-5828F045EA03}" type="presParOf" srcId="{3A8388FA-6D8C-4A8C-8A61-27BEB124AA97}" destId="{C2711320-76F9-4AB2-B6EC-E86B5BF243BB}" srcOrd="0" destOrd="0" presId="urn:microsoft.com/office/officeart/2005/8/layout/pyramid2"/>
    <dgm:cxn modelId="{C76840FD-3D19-4623-AF09-30D7931871D6}" type="presParOf" srcId="{3A8388FA-6D8C-4A8C-8A61-27BEB124AA97}" destId="{5EBDB224-3A78-4FC3-A318-A22D628B8D70}" srcOrd="1" destOrd="0" presId="urn:microsoft.com/office/officeart/2005/8/layout/pyramid2"/>
    <dgm:cxn modelId="{9E799843-D24D-44E4-8436-C1408E4E7AE7}" type="presParOf" srcId="{3A8388FA-6D8C-4A8C-8A61-27BEB124AA97}" destId="{84B16DBB-4ED3-4CF7-BFFC-980D6898954C}" srcOrd="2" destOrd="0" presId="urn:microsoft.com/office/officeart/2005/8/layout/pyramid2"/>
    <dgm:cxn modelId="{B45AF8F5-0B0F-4A34-B20E-A17C58F75524}" type="presParOf" srcId="{3A8388FA-6D8C-4A8C-8A61-27BEB124AA97}" destId="{3B34EE67-5510-4C5A-BE03-E982057D0BFC}" srcOrd="3" destOrd="0" presId="urn:microsoft.com/office/officeart/2005/8/layout/pyramid2"/>
    <dgm:cxn modelId="{1EA610E6-4499-49D4-A6F2-DBEAD4C715CD}" type="presParOf" srcId="{3A8388FA-6D8C-4A8C-8A61-27BEB124AA97}" destId="{0EA1107F-606B-4EDB-B018-BF9B605FF5D7}" srcOrd="4" destOrd="0" presId="urn:microsoft.com/office/officeart/2005/8/layout/pyramid2"/>
    <dgm:cxn modelId="{49AD7B0D-1F46-439F-84FF-78FE23912976}" type="presParOf" srcId="{3A8388FA-6D8C-4A8C-8A61-27BEB124AA97}" destId="{4A863F09-732C-4839-A0B1-9117DF665A9C}" srcOrd="5" destOrd="0" presId="urn:microsoft.com/office/officeart/2005/8/layout/pyramid2"/>
    <dgm:cxn modelId="{5E67E59E-8F68-45AC-B17E-9F316EBEAEB7}" type="presParOf" srcId="{3A8388FA-6D8C-4A8C-8A61-27BEB124AA97}" destId="{0E2BAED5-979B-471A-8534-BC325D93F125}" srcOrd="6" destOrd="0" presId="urn:microsoft.com/office/officeart/2005/8/layout/pyramid2"/>
    <dgm:cxn modelId="{5C3694E5-9B5B-479F-94F4-C502E542C6F4}" type="presParOf" srcId="{3A8388FA-6D8C-4A8C-8A61-27BEB124AA97}" destId="{FBB8CEE2-C81D-4489-88D1-DFFF55AF8182}" srcOrd="7" destOrd="0" presId="urn:microsoft.com/office/officeart/2005/8/layout/pyramid2"/>
    <dgm:cxn modelId="{A2C06868-42C1-4794-8416-183ED89A3006}" type="presParOf" srcId="{3A8388FA-6D8C-4A8C-8A61-27BEB124AA97}" destId="{AB8D5185-B363-4668-AE0E-E86F87685CA3}" srcOrd="8" destOrd="0" presId="urn:microsoft.com/office/officeart/2005/8/layout/pyramid2"/>
    <dgm:cxn modelId="{CA092051-22B5-4462-9824-EF34444DA9F5}" type="presParOf" srcId="{3A8388FA-6D8C-4A8C-8A61-27BEB124AA97}" destId="{D14142CB-E913-41A4-90D2-B99F3C5AA804}" srcOrd="9" destOrd="0" presId="urn:microsoft.com/office/officeart/2005/8/layout/pyramid2"/>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1" csCatId="accent2" phldr="1"/>
      <dgm:spPr/>
      <dgm:t>
        <a:bodyPr/>
        <a:lstStyle/>
        <a:p>
          <a:endParaRPr lang="en-US"/>
        </a:p>
      </dgm:t>
    </dgm:pt>
    <dgm:pt modelId="{7BB0311C-3074-49B5-BA98-F25764DD05A3}">
      <dgm:prSet phldrT="[Text]"/>
      <dgm:spPr>
        <a:solidFill>
          <a:schemeClr val="accent2">
            <a:lumMod val="60000"/>
            <a:lumOff val="40000"/>
          </a:schemeClr>
        </a:solidFill>
      </dgm:spPr>
      <dgm:t>
        <a:bodyPr/>
        <a:lstStyle/>
        <a:p>
          <a:r>
            <a:rPr lang="en-US" dirty="0" smtClean="0"/>
            <a:t>Chapter 20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custLinFactNeighborX="-2703" custLinFactNeighborY="-13333"/>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F6189AFF-8A1F-41DA-81EE-9B6A4C02DA24}" type="presOf" srcId="{7BB0311C-3074-49B5-BA98-F25764DD05A3}" destId="{844904C3-8B3A-464F-8EE9-DC910CEA05F1}" srcOrd="0" destOrd="0" presId="urn:microsoft.com/office/officeart/2005/8/layout/target3"/>
    <dgm:cxn modelId="{6E763AC4-BE1C-49B7-A02B-14DB5262E096}" type="presOf" srcId="{7BB0311C-3074-49B5-BA98-F25764DD05A3}" destId="{490AE9AE-8328-4488-8000-9C644982AF90}" srcOrd="1" destOrd="0" presId="urn:microsoft.com/office/officeart/2005/8/layout/target3"/>
    <dgm:cxn modelId="{49F47E2E-1242-4D00-B1E4-D5A1D95EB4AA}"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50E059AB-7F25-4FDF-B102-ABCF40615A52}" type="presParOf" srcId="{08B09FED-191D-4059-A65F-338BB3AF6B8E}" destId="{0186D292-17B1-4323-ACD9-77EF9D807DF8}" srcOrd="0" destOrd="0" presId="urn:microsoft.com/office/officeart/2005/8/layout/target3"/>
    <dgm:cxn modelId="{076933FA-08A8-41B4-9D08-B8656DA1E61C}" type="presParOf" srcId="{08B09FED-191D-4059-A65F-338BB3AF6B8E}" destId="{FAE895F2-5F30-47D7-B0A8-5478CBBF91F0}" srcOrd="1" destOrd="0" presId="urn:microsoft.com/office/officeart/2005/8/layout/target3"/>
    <dgm:cxn modelId="{1890BA53-0035-49FE-9EE5-D93DE2CE56E8}" type="presParOf" srcId="{08B09FED-191D-4059-A65F-338BB3AF6B8E}" destId="{844904C3-8B3A-464F-8EE9-DC910CEA05F1}" srcOrd="2" destOrd="0" presId="urn:microsoft.com/office/officeart/2005/8/layout/target3"/>
    <dgm:cxn modelId="{037E4C12-1B68-45EE-9E81-30654B2B47DA}"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1" csCatId="accent2" phldr="1"/>
      <dgm:spPr/>
      <dgm:t>
        <a:bodyPr/>
        <a:lstStyle/>
        <a:p>
          <a:endParaRPr lang="en-US"/>
        </a:p>
      </dgm:t>
    </dgm:pt>
    <dgm:pt modelId="{7BB0311C-3074-49B5-BA98-F25764DD05A3}">
      <dgm:prSet phldrT="[Text]"/>
      <dgm:spPr>
        <a:solidFill>
          <a:schemeClr val="accent2">
            <a:lumMod val="60000"/>
            <a:lumOff val="40000"/>
          </a:schemeClr>
        </a:solidFill>
      </dgm:spPr>
      <dgm:t>
        <a:bodyPr/>
        <a:lstStyle/>
        <a:p>
          <a:r>
            <a:rPr lang="en-US" dirty="0" smtClean="0"/>
            <a:t>Chapter 20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7BC3BF25-C8FE-4B11-B23D-4CB2060D5D77}" type="presOf" srcId="{7238B86E-5C13-4244-ABFB-030ADD118857}" destId="{08B09FED-191D-4059-A65F-338BB3AF6B8E}" srcOrd="0" destOrd="0" presId="urn:microsoft.com/office/officeart/2005/8/layout/target3"/>
    <dgm:cxn modelId="{14FA5FFC-9EA0-4B8A-A7C9-C9620F7B279B}" type="presOf" srcId="{7BB0311C-3074-49B5-BA98-F25764DD05A3}" destId="{844904C3-8B3A-464F-8EE9-DC910CEA05F1}" srcOrd="0" destOrd="0" presId="urn:microsoft.com/office/officeart/2005/8/layout/target3"/>
    <dgm:cxn modelId="{2A5EC406-E90B-49D3-9905-8825BDB7E25E}"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6E5E5A28-FA5B-4558-B236-3F4C2B3C09C9}" type="presParOf" srcId="{08B09FED-191D-4059-A65F-338BB3AF6B8E}" destId="{0186D292-17B1-4323-ACD9-77EF9D807DF8}" srcOrd="0" destOrd="0" presId="urn:microsoft.com/office/officeart/2005/8/layout/target3"/>
    <dgm:cxn modelId="{465DD240-F20F-4B57-99E2-5E552C636F19}" type="presParOf" srcId="{08B09FED-191D-4059-A65F-338BB3AF6B8E}" destId="{FAE895F2-5F30-47D7-B0A8-5478CBBF91F0}" srcOrd="1" destOrd="0" presId="urn:microsoft.com/office/officeart/2005/8/layout/target3"/>
    <dgm:cxn modelId="{D655DC9E-887A-46EA-A287-178693891B34}" type="presParOf" srcId="{08B09FED-191D-4059-A65F-338BB3AF6B8E}" destId="{844904C3-8B3A-464F-8EE9-DC910CEA05F1}" srcOrd="2" destOrd="0" presId="urn:microsoft.com/office/officeart/2005/8/layout/target3"/>
    <dgm:cxn modelId="{584C7DED-5D48-45F9-95FD-DEF29C824A6E}"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2" csCatId="accent2" phldr="1"/>
      <dgm:spPr/>
      <dgm:t>
        <a:bodyPr/>
        <a:lstStyle/>
        <a:p>
          <a:endParaRPr lang="en-US"/>
        </a:p>
      </dgm:t>
    </dgm:pt>
    <dgm:pt modelId="{7BB0311C-3074-49B5-BA98-F25764DD05A3}">
      <dgm:prSet phldrT="[Text]"/>
      <dgm:spPr/>
      <dgm:t>
        <a:bodyPr/>
        <a:lstStyle/>
        <a:p>
          <a:r>
            <a:rPr lang="en-US" dirty="0" smtClean="0"/>
            <a:t>Chapter 21</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AB89CED0-D21B-418D-AEDA-2D0F06C7E19D}" type="presOf" srcId="{7BB0311C-3074-49B5-BA98-F25764DD05A3}" destId="{490AE9AE-8328-4488-8000-9C644982AF90}" srcOrd="1" destOrd="0" presId="urn:microsoft.com/office/officeart/2005/8/layout/target3"/>
    <dgm:cxn modelId="{C5F6FC52-7574-44DE-ABB9-A1BC77DBDB63}"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C01EC969-1F60-4027-874E-0E268C28CD75}" type="presOf" srcId="{7BB0311C-3074-49B5-BA98-F25764DD05A3}" destId="{844904C3-8B3A-464F-8EE9-DC910CEA05F1}" srcOrd="0" destOrd="0" presId="urn:microsoft.com/office/officeart/2005/8/layout/target3"/>
    <dgm:cxn modelId="{063A35EE-5EB6-4AF6-BCEE-DEC07EBD9DB1}" type="presParOf" srcId="{08B09FED-191D-4059-A65F-338BB3AF6B8E}" destId="{0186D292-17B1-4323-ACD9-77EF9D807DF8}" srcOrd="0" destOrd="0" presId="urn:microsoft.com/office/officeart/2005/8/layout/target3"/>
    <dgm:cxn modelId="{56886F9E-CA75-49B9-B25E-A3CFF84121D9}" type="presParOf" srcId="{08B09FED-191D-4059-A65F-338BB3AF6B8E}" destId="{FAE895F2-5F30-47D7-B0A8-5478CBBF91F0}" srcOrd="1" destOrd="0" presId="urn:microsoft.com/office/officeart/2005/8/layout/target3"/>
    <dgm:cxn modelId="{779F474A-D975-45B7-B0CD-F0E38B98B864}" type="presParOf" srcId="{08B09FED-191D-4059-A65F-338BB3AF6B8E}" destId="{844904C3-8B3A-464F-8EE9-DC910CEA05F1}" srcOrd="2" destOrd="0" presId="urn:microsoft.com/office/officeart/2005/8/layout/target3"/>
    <dgm:cxn modelId="{714BA936-E4EC-4A54-BF19-88539CDE110B}"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2_2" csCatId="accent2" phldr="1"/>
      <dgm:spPr/>
      <dgm:t>
        <a:bodyPr/>
        <a:lstStyle/>
        <a:p>
          <a:endParaRPr lang="en-US"/>
        </a:p>
      </dgm:t>
    </dgm:pt>
    <dgm:pt modelId="{7BB0311C-3074-49B5-BA98-F25764DD05A3}">
      <dgm:prSet phldrT="[Text]"/>
      <dgm:spPr/>
      <dgm:t>
        <a:bodyPr/>
        <a:lstStyle/>
        <a:p>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custLinFactY="74269" custLinFactNeighborX="-52632" custLinFactNeighborY="100000"/>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custLinFactY="74269" custLinFactNeighborX="-50376" custLinFactNeighborY="100000"/>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60067302-FE1F-43F5-B5EF-4C1080FE037E}" type="presOf" srcId="{7BB0311C-3074-49B5-BA98-F25764DD05A3}" destId="{490AE9AE-8328-4488-8000-9C644982AF90}" srcOrd="1" destOrd="0" presId="urn:microsoft.com/office/officeart/2005/8/layout/target3"/>
    <dgm:cxn modelId="{20B10DF6-A846-4A5E-8FE4-44D6FF89AB4B}" type="presOf" srcId="{7BB0311C-3074-49B5-BA98-F25764DD05A3}" destId="{844904C3-8B3A-464F-8EE9-DC910CEA05F1}" srcOrd="0" destOrd="0" presId="urn:microsoft.com/office/officeart/2005/8/layout/target3"/>
    <dgm:cxn modelId="{608912B7-763C-4FC7-8769-0BFD12DBFDEF}"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B00BCE09-D3EC-40B9-8AC6-B69913181C9D}" type="presParOf" srcId="{08B09FED-191D-4059-A65F-338BB3AF6B8E}" destId="{0186D292-17B1-4323-ACD9-77EF9D807DF8}" srcOrd="0" destOrd="0" presId="urn:microsoft.com/office/officeart/2005/8/layout/target3"/>
    <dgm:cxn modelId="{4C8FFD6D-78F9-4045-AF88-8A8430231B67}" type="presParOf" srcId="{08B09FED-191D-4059-A65F-338BB3AF6B8E}" destId="{FAE895F2-5F30-47D7-B0A8-5478CBBF91F0}" srcOrd="1" destOrd="0" presId="urn:microsoft.com/office/officeart/2005/8/layout/target3"/>
    <dgm:cxn modelId="{C419BF9E-23F2-442E-ACAA-C2BB1520E2F7}" type="presParOf" srcId="{08B09FED-191D-4059-A65F-338BB3AF6B8E}" destId="{844904C3-8B3A-464F-8EE9-DC910CEA05F1}" srcOrd="2" destOrd="0" presId="urn:microsoft.com/office/officeart/2005/8/layout/target3"/>
    <dgm:cxn modelId="{BA87006D-8698-4B4B-862A-23DB64A48DFA}"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1" csCatId="accent1" phldr="1"/>
      <dgm:spPr/>
      <dgm:t>
        <a:bodyPr/>
        <a:lstStyle/>
        <a:p>
          <a:endParaRPr lang="en-US"/>
        </a:p>
      </dgm:t>
    </dgm:pt>
    <dgm:pt modelId="{7BB0311C-3074-49B5-BA98-F25764DD05A3}">
      <dgm:prSet phldrT="[Text]"/>
      <dgm:spPr>
        <a:solidFill>
          <a:schemeClr val="accent1">
            <a:lumMod val="75000"/>
          </a:schemeClr>
        </a:solidFill>
        <a:ln>
          <a:solidFill>
            <a:schemeClr val="accent1">
              <a:lumMod val="75000"/>
            </a:schemeClr>
          </a:solidFill>
        </a:ln>
      </dgm:spPr>
      <dgm:t>
        <a:bodyPr/>
        <a:lstStyle/>
        <a:p>
          <a:r>
            <a:rPr lang="en-US" dirty="0" smtClean="0"/>
            <a:t>Chapter 6</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A2D66FC0-7661-47AB-ACBE-5C902CE69E70}" type="presOf" srcId="{7BB0311C-3074-49B5-BA98-F25764DD05A3}" destId="{490AE9AE-8328-4488-8000-9C644982AF90}" srcOrd="1" destOrd="0" presId="urn:microsoft.com/office/officeart/2005/8/layout/target3"/>
    <dgm:cxn modelId="{CA79231B-EFFA-4CD8-A453-E36B907C1F9E}" type="presOf" srcId="{7238B86E-5C13-4244-ABFB-030ADD118857}" destId="{08B09FED-191D-4059-A65F-338BB3AF6B8E}" srcOrd="0" destOrd="0" presId="urn:microsoft.com/office/officeart/2005/8/layout/target3"/>
    <dgm:cxn modelId="{51F54BA8-D2FC-48C4-AF7D-99716EB5DBD1}" type="presOf" srcId="{7BB0311C-3074-49B5-BA98-F25764DD05A3}" destId="{844904C3-8B3A-464F-8EE9-DC910CEA05F1}"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282AB80C-843D-4E2F-8EC0-094C5EA78A84}" type="presParOf" srcId="{08B09FED-191D-4059-A65F-338BB3AF6B8E}" destId="{0186D292-17B1-4323-ACD9-77EF9D807DF8}" srcOrd="0" destOrd="0" presId="urn:microsoft.com/office/officeart/2005/8/layout/target3"/>
    <dgm:cxn modelId="{28A8B1D7-F497-4F2B-AA06-350BFEB7EBEA}" type="presParOf" srcId="{08B09FED-191D-4059-A65F-338BB3AF6B8E}" destId="{FAE895F2-5F30-47D7-B0A8-5478CBBF91F0}" srcOrd="1" destOrd="0" presId="urn:microsoft.com/office/officeart/2005/8/layout/target3"/>
    <dgm:cxn modelId="{1D8E0EEF-959B-4CA8-9DD7-099C512A91D1}" type="presParOf" srcId="{08B09FED-191D-4059-A65F-338BB3AF6B8E}" destId="{844904C3-8B3A-464F-8EE9-DC910CEA05F1}" srcOrd="2" destOrd="0" presId="urn:microsoft.com/office/officeart/2005/8/layout/target3"/>
    <dgm:cxn modelId="{6CDD475D-DD88-4976-BBC3-B0402DEF9E6C}"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1" csCatId="accent1" phldr="1"/>
      <dgm:spPr/>
      <dgm:t>
        <a:bodyPr/>
        <a:lstStyle/>
        <a:p>
          <a:endParaRPr lang="en-US"/>
        </a:p>
      </dgm:t>
    </dgm:pt>
    <dgm:pt modelId="{7BB0311C-3074-49B5-BA98-F25764DD05A3}">
      <dgm:prSet phldrT="[Text]"/>
      <dgm:spPr>
        <a:solidFill>
          <a:schemeClr val="accent1">
            <a:lumMod val="75000"/>
          </a:schemeClr>
        </a:solidFill>
        <a:ln>
          <a:solidFill>
            <a:schemeClr val="accent1">
              <a:lumMod val="75000"/>
            </a:schemeClr>
          </a:solidFill>
        </a:ln>
      </dgm:spPr>
      <dgm:t>
        <a:bodyPr/>
        <a:lstStyle/>
        <a:p>
          <a:r>
            <a:rPr lang="en-US" dirty="0" smtClean="0"/>
            <a:t>Chapter 6</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0B474F47-F427-4483-848F-1A051C9CE231}" type="presOf" srcId="{7BB0311C-3074-49B5-BA98-F25764DD05A3}" destId="{490AE9AE-8328-4488-8000-9C644982AF90}" srcOrd="1" destOrd="0" presId="urn:microsoft.com/office/officeart/2005/8/layout/target3"/>
    <dgm:cxn modelId="{47C1561A-F21D-4CFD-B840-9218DFB0FABC}" type="presOf" srcId="{7BB0311C-3074-49B5-BA98-F25764DD05A3}" destId="{844904C3-8B3A-464F-8EE9-DC910CEA05F1}" srcOrd="0" destOrd="0" presId="urn:microsoft.com/office/officeart/2005/8/layout/target3"/>
    <dgm:cxn modelId="{DC5A4880-67CD-4D63-95AA-916614990568}" type="presOf" srcId="{7238B86E-5C13-4244-ABFB-030ADD118857}" destId="{08B09FED-191D-4059-A65F-338BB3AF6B8E}" srcOrd="0"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24102306-0280-46F9-B108-285AFCAB0DBC}" type="presParOf" srcId="{08B09FED-191D-4059-A65F-338BB3AF6B8E}" destId="{0186D292-17B1-4323-ACD9-77EF9D807DF8}" srcOrd="0" destOrd="0" presId="urn:microsoft.com/office/officeart/2005/8/layout/target3"/>
    <dgm:cxn modelId="{448C5B6E-AE83-4EEA-B742-B53A91ADFE5B}" type="presParOf" srcId="{08B09FED-191D-4059-A65F-338BB3AF6B8E}" destId="{FAE895F2-5F30-47D7-B0A8-5478CBBF91F0}" srcOrd="1" destOrd="0" presId="urn:microsoft.com/office/officeart/2005/8/layout/target3"/>
    <dgm:cxn modelId="{7EF03145-0962-40C0-898F-A0B8E63C2405}" type="presParOf" srcId="{08B09FED-191D-4059-A65F-338BB3AF6B8E}" destId="{844904C3-8B3A-464F-8EE9-DC910CEA05F1}" srcOrd="2" destOrd="0" presId="urn:microsoft.com/office/officeart/2005/8/layout/target3"/>
    <dgm:cxn modelId="{1A57B8AF-E957-4868-9957-12B5E77FF3EA}"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colorful1" csCatId="colorful" phldr="1"/>
      <dgm:spPr/>
      <dgm:t>
        <a:bodyPr/>
        <a:lstStyle/>
        <a:p>
          <a:endParaRPr lang="en-US"/>
        </a:p>
      </dgm:t>
    </dgm:pt>
    <dgm:pt modelId="{7BB0311C-3074-49B5-BA98-F25764DD05A3}">
      <dgm:prSet phldrT="[Text]"/>
      <dgm:spPr/>
      <dgm:t>
        <a:bodyPr/>
        <a:lstStyle/>
        <a:p>
          <a:r>
            <a:rPr lang="en-US" dirty="0" smtClean="0"/>
            <a:t>Chapter 7</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92A6D541-1333-4335-8F7A-08B10F3AA6DA}" type="presOf" srcId="{7238B86E-5C13-4244-ABFB-030ADD118857}" destId="{08B09FED-191D-4059-A65F-338BB3AF6B8E}" srcOrd="0" destOrd="0" presId="urn:microsoft.com/office/officeart/2005/8/layout/target3"/>
    <dgm:cxn modelId="{F978B2C4-1501-47F6-BE40-7E1D9BB5901B}"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721357F0-589B-4A38-A019-815EC2F63B24}" type="presOf" srcId="{7BB0311C-3074-49B5-BA98-F25764DD05A3}" destId="{844904C3-8B3A-464F-8EE9-DC910CEA05F1}" srcOrd="0" destOrd="0" presId="urn:microsoft.com/office/officeart/2005/8/layout/target3"/>
    <dgm:cxn modelId="{BAAFE11E-3CE4-4483-B296-FF80241FD5B8}" type="presParOf" srcId="{08B09FED-191D-4059-A65F-338BB3AF6B8E}" destId="{0186D292-17B1-4323-ACD9-77EF9D807DF8}" srcOrd="0" destOrd="0" presId="urn:microsoft.com/office/officeart/2005/8/layout/target3"/>
    <dgm:cxn modelId="{9780635C-3E04-4B03-989C-300D4279A25D}" type="presParOf" srcId="{08B09FED-191D-4059-A65F-338BB3AF6B8E}" destId="{FAE895F2-5F30-47D7-B0A8-5478CBBF91F0}" srcOrd="1" destOrd="0" presId="urn:microsoft.com/office/officeart/2005/8/layout/target3"/>
    <dgm:cxn modelId="{6B766B55-4B20-4829-8ED1-F4C41E38700C}" type="presParOf" srcId="{08B09FED-191D-4059-A65F-338BB3AF6B8E}" destId="{844904C3-8B3A-464F-8EE9-DC910CEA05F1}" srcOrd="2" destOrd="0" presId="urn:microsoft.com/office/officeart/2005/8/layout/target3"/>
    <dgm:cxn modelId="{C66288DD-5B18-416B-9A84-E3045677DB6B}"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0_3" csCatId="mainScheme" phldr="1"/>
      <dgm:spPr/>
      <dgm:t>
        <a:bodyPr/>
        <a:lstStyle/>
        <a:p>
          <a:endParaRPr lang="en-US"/>
        </a:p>
      </dgm:t>
    </dgm:pt>
    <dgm:pt modelId="{7BB0311C-3074-49B5-BA98-F25764DD05A3}">
      <dgm:prSet phldrT="[Text]"/>
      <dgm:spPr>
        <a:solidFill>
          <a:schemeClr val="bg2">
            <a:lumMod val="60000"/>
            <a:lumOff val="40000"/>
            <a:alpha val="90000"/>
          </a:schemeClr>
        </a:solidFill>
      </dgm:spPr>
      <dgm:t>
        <a:bodyPr/>
        <a:lstStyle/>
        <a:p>
          <a:r>
            <a:rPr lang="en-US" dirty="0" smtClean="0"/>
            <a:t>Chapter 8</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6A74D358-4CB8-493B-B9A1-469734AC57C6}" type="presOf" srcId="{7238B86E-5C13-4244-ABFB-030ADD118857}" destId="{08B09FED-191D-4059-A65F-338BB3AF6B8E}" srcOrd="0" destOrd="0" presId="urn:microsoft.com/office/officeart/2005/8/layout/target3"/>
    <dgm:cxn modelId="{C79F3037-7564-4E98-BD84-3D03175036F8}" type="presOf" srcId="{7BB0311C-3074-49B5-BA98-F25764DD05A3}" destId="{844904C3-8B3A-464F-8EE9-DC910CEA05F1}" srcOrd="0" destOrd="0" presId="urn:microsoft.com/office/officeart/2005/8/layout/target3"/>
    <dgm:cxn modelId="{6C720F97-2DE8-4542-ACAC-BAFB3C2F6BC9}"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3581B024-B081-4BAB-B5A6-5115CB67E794}" type="presParOf" srcId="{08B09FED-191D-4059-A65F-338BB3AF6B8E}" destId="{0186D292-17B1-4323-ACD9-77EF9D807DF8}" srcOrd="0" destOrd="0" presId="urn:microsoft.com/office/officeart/2005/8/layout/target3"/>
    <dgm:cxn modelId="{57DDAB9A-2543-4462-8719-2A856DF80B34}" type="presParOf" srcId="{08B09FED-191D-4059-A65F-338BB3AF6B8E}" destId="{FAE895F2-5F30-47D7-B0A8-5478CBBF91F0}" srcOrd="1" destOrd="0" presId="urn:microsoft.com/office/officeart/2005/8/layout/target3"/>
    <dgm:cxn modelId="{55AF1923-2841-4C32-820F-EBD4D3A7042D}" type="presParOf" srcId="{08B09FED-191D-4059-A65F-338BB3AF6B8E}" destId="{844904C3-8B3A-464F-8EE9-DC910CEA05F1}" srcOrd="2" destOrd="0" presId="urn:microsoft.com/office/officeart/2005/8/layout/target3"/>
    <dgm:cxn modelId="{4C656146-1B20-458A-9760-007C9EC9455E}"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38B86E-5C13-4244-ABFB-030ADD118857}" type="doc">
      <dgm:prSet loTypeId="urn:microsoft.com/office/officeart/2005/8/layout/target3" loCatId="list" qsTypeId="urn:microsoft.com/office/officeart/2005/8/quickstyle/3d9" qsCatId="3D" csTypeId="urn:microsoft.com/office/officeart/2005/8/colors/accent1_4" csCatId="accent1" phldr="1"/>
      <dgm:spPr/>
      <dgm:t>
        <a:bodyPr/>
        <a:lstStyle/>
        <a:p>
          <a:endParaRPr lang="en-US"/>
        </a:p>
      </dgm:t>
    </dgm:pt>
    <dgm:pt modelId="{7BB0311C-3074-49B5-BA98-F25764DD05A3}">
      <dgm:prSet phldrT="[Text]"/>
      <dgm:spPr/>
      <dgm:t>
        <a:bodyPr/>
        <a:lstStyle/>
        <a:p>
          <a:r>
            <a:rPr lang="en-US" dirty="0" smtClean="0"/>
            <a:t>Chapter 10</a:t>
          </a:r>
          <a:endParaRPr lang="en-US" dirty="0"/>
        </a:p>
      </dgm:t>
    </dgm:pt>
    <dgm:pt modelId="{2C112F2F-6E4D-4ADB-BC53-CD5EAE143DBB}" type="parTrans" cxnId="{7DD2A2CD-9CF6-4AB9-988F-A4F713410747}">
      <dgm:prSet/>
      <dgm:spPr/>
      <dgm:t>
        <a:bodyPr/>
        <a:lstStyle/>
        <a:p>
          <a:endParaRPr lang="en-US"/>
        </a:p>
      </dgm:t>
    </dgm:pt>
    <dgm:pt modelId="{BECDF4C9-6FD1-42B1-9F73-2A73197E8750}" type="sibTrans" cxnId="{7DD2A2CD-9CF6-4AB9-988F-A4F713410747}">
      <dgm:prSet/>
      <dgm:spPr/>
      <dgm:t>
        <a:bodyPr/>
        <a:lstStyle/>
        <a:p>
          <a:endParaRPr lang="en-US"/>
        </a:p>
      </dgm:t>
    </dgm:pt>
    <dgm:pt modelId="{08B09FED-191D-4059-A65F-338BB3AF6B8E}" type="pres">
      <dgm:prSet presAssocID="{7238B86E-5C13-4244-ABFB-030ADD118857}" presName="Name0" presStyleCnt="0">
        <dgm:presLayoutVars>
          <dgm:chMax val="7"/>
          <dgm:dir/>
          <dgm:animLvl val="lvl"/>
          <dgm:resizeHandles val="exact"/>
        </dgm:presLayoutVars>
      </dgm:prSet>
      <dgm:spPr/>
      <dgm:t>
        <a:bodyPr/>
        <a:lstStyle/>
        <a:p>
          <a:endParaRPr lang="en-US"/>
        </a:p>
      </dgm:t>
    </dgm:pt>
    <dgm:pt modelId="{0186D292-17B1-4323-ACD9-77EF9D807DF8}" type="pres">
      <dgm:prSet presAssocID="{7BB0311C-3074-49B5-BA98-F25764DD05A3}" presName="circle1" presStyleLbl="node1" presStyleIdx="0" presStyleCnt="1"/>
      <dgm:spPr/>
      <dgm:t>
        <a:bodyPr/>
        <a:lstStyle/>
        <a:p>
          <a:endParaRPr lang="en-US"/>
        </a:p>
      </dgm:t>
    </dgm:pt>
    <dgm:pt modelId="{FAE895F2-5F30-47D7-B0A8-5478CBBF91F0}" type="pres">
      <dgm:prSet presAssocID="{7BB0311C-3074-49B5-BA98-F25764DD05A3}" presName="space" presStyleCnt="0"/>
      <dgm:spPr/>
      <dgm:t>
        <a:bodyPr/>
        <a:lstStyle/>
        <a:p>
          <a:endParaRPr lang="en-US"/>
        </a:p>
      </dgm:t>
    </dgm:pt>
    <dgm:pt modelId="{844904C3-8B3A-464F-8EE9-DC910CEA05F1}" type="pres">
      <dgm:prSet presAssocID="{7BB0311C-3074-49B5-BA98-F25764DD05A3}" presName="rect1" presStyleLbl="alignAcc1" presStyleIdx="0" presStyleCnt="1"/>
      <dgm:spPr/>
      <dgm:t>
        <a:bodyPr/>
        <a:lstStyle/>
        <a:p>
          <a:endParaRPr lang="en-US"/>
        </a:p>
      </dgm:t>
    </dgm:pt>
    <dgm:pt modelId="{490AE9AE-8328-4488-8000-9C644982AF90}" type="pres">
      <dgm:prSet presAssocID="{7BB0311C-3074-49B5-BA98-F25764DD05A3}" presName="rect1ParTxNoCh" presStyleLbl="alignAcc1" presStyleIdx="0" presStyleCnt="1">
        <dgm:presLayoutVars>
          <dgm:chMax val="1"/>
          <dgm:bulletEnabled val="1"/>
        </dgm:presLayoutVars>
      </dgm:prSet>
      <dgm:spPr/>
      <dgm:t>
        <a:bodyPr/>
        <a:lstStyle/>
        <a:p>
          <a:endParaRPr lang="en-US"/>
        </a:p>
      </dgm:t>
    </dgm:pt>
  </dgm:ptLst>
  <dgm:cxnLst>
    <dgm:cxn modelId="{14424298-DA12-4ADC-B255-960A9C161122}" type="presOf" srcId="{7BB0311C-3074-49B5-BA98-F25764DD05A3}" destId="{844904C3-8B3A-464F-8EE9-DC910CEA05F1}" srcOrd="0" destOrd="0" presId="urn:microsoft.com/office/officeart/2005/8/layout/target3"/>
    <dgm:cxn modelId="{B3F21D33-DF8F-460B-82A2-BA86C3B42BE9}" type="presOf" srcId="{7238B86E-5C13-4244-ABFB-030ADD118857}" destId="{08B09FED-191D-4059-A65F-338BB3AF6B8E}" srcOrd="0" destOrd="0" presId="urn:microsoft.com/office/officeart/2005/8/layout/target3"/>
    <dgm:cxn modelId="{50C5D2A0-F1C4-48BA-9443-5E2760AC17D1}" type="presOf" srcId="{7BB0311C-3074-49B5-BA98-F25764DD05A3}" destId="{490AE9AE-8328-4488-8000-9C644982AF90}" srcOrd="1" destOrd="0" presId="urn:microsoft.com/office/officeart/2005/8/layout/target3"/>
    <dgm:cxn modelId="{7DD2A2CD-9CF6-4AB9-988F-A4F713410747}" srcId="{7238B86E-5C13-4244-ABFB-030ADD118857}" destId="{7BB0311C-3074-49B5-BA98-F25764DD05A3}" srcOrd="0" destOrd="0" parTransId="{2C112F2F-6E4D-4ADB-BC53-CD5EAE143DBB}" sibTransId="{BECDF4C9-6FD1-42B1-9F73-2A73197E8750}"/>
    <dgm:cxn modelId="{E9EFBB63-81AA-4117-9F7C-7924216A4645}" type="presParOf" srcId="{08B09FED-191D-4059-A65F-338BB3AF6B8E}" destId="{0186D292-17B1-4323-ACD9-77EF9D807DF8}" srcOrd="0" destOrd="0" presId="urn:microsoft.com/office/officeart/2005/8/layout/target3"/>
    <dgm:cxn modelId="{915F1286-62F3-4ED3-8507-0A733B6178BC}" type="presParOf" srcId="{08B09FED-191D-4059-A65F-338BB3AF6B8E}" destId="{FAE895F2-5F30-47D7-B0A8-5478CBBF91F0}" srcOrd="1" destOrd="0" presId="urn:microsoft.com/office/officeart/2005/8/layout/target3"/>
    <dgm:cxn modelId="{21228DE0-180C-4AF7-A4C9-DC0966992B71}" type="presParOf" srcId="{08B09FED-191D-4059-A65F-338BB3AF6B8E}" destId="{844904C3-8B3A-464F-8EE9-DC910CEA05F1}" srcOrd="2" destOrd="0" presId="urn:microsoft.com/office/officeart/2005/8/layout/target3"/>
    <dgm:cxn modelId="{6144322F-F718-451C-ACFF-FA0574DA710C}" type="presParOf" srcId="{08B09FED-191D-4059-A65F-338BB3AF6B8E}" destId="{490AE9AE-8328-4488-8000-9C644982AF9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39C71B5-1737-47C6-8D86-64820FF946B8}" type="datetimeFigureOut">
              <a:rPr lang="en-US" smtClean="0"/>
              <a:pPr/>
              <a:t>9/28/2012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1AC57F1-BAA2-4957-89B5-32FF09C9D86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06D3F45-F403-4D6D-B04B-B5F8E28D32BC}" type="datetimeFigureOut">
              <a:rPr lang="en-US" smtClean="0"/>
              <a:pPr/>
              <a:t>9/28/2012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5E6313C-274C-43EF-986C-ED1F7622CA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C622BC4-0D29-4A94-B135-5319424A016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lIns="101105" tIns="50554" rIns="101105" bIns="50554"/>
          <a:lstStyle/>
          <a:p>
            <a:endParaRPr lang="en-US" smtClean="0">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latin typeface="Times" pitchFamily="18" charset="0"/>
            </a:endParaRPr>
          </a:p>
        </p:txBody>
      </p:sp>
      <p:sp>
        <p:nvSpPr>
          <p:cNvPr id="143364" name="Slide Number Placeholder 3"/>
          <p:cNvSpPr>
            <a:spLocks noGrp="1"/>
          </p:cNvSpPr>
          <p:nvPr>
            <p:ph type="sldNum" sz="quarter" idx="5"/>
          </p:nvPr>
        </p:nvSpPr>
        <p:spPr>
          <a:noFill/>
        </p:spPr>
        <p:txBody>
          <a:bodyPr/>
          <a:lstStyle/>
          <a:p>
            <a:fld id="{D477EA23-BEA6-4BC4-8F48-2A19E29E3BD2}" type="slidenum">
              <a:rPr lang="en-US" smtClean="0">
                <a:latin typeface="Times" pitchFamily="18" charset="0"/>
              </a:rPr>
              <a:pPr/>
              <a:t>31</a:t>
            </a:fld>
            <a:endParaRPr lang="en-US" smtClean="0">
              <a:latin typeface="Times"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latin typeface="Times" pitchFamily="18" charset="0"/>
            </a:endParaRPr>
          </a:p>
        </p:txBody>
      </p:sp>
      <p:sp>
        <p:nvSpPr>
          <p:cNvPr id="144388" name="Slide Number Placeholder 3"/>
          <p:cNvSpPr>
            <a:spLocks noGrp="1"/>
          </p:cNvSpPr>
          <p:nvPr>
            <p:ph type="sldNum" sz="quarter" idx="5"/>
          </p:nvPr>
        </p:nvSpPr>
        <p:spPr>
          <a:noFill/>
        </p:spPr>
        <p:txBody>
          <a:bodyPr/>
          <a:lstStyle/>
          <a:p>
            <a:fld id="{B219D0F7-C0C4-4356-9C74-740C4800F06D}" type="slidenum">
              <a:rPr lang="en-US" smtClean="0">
                <a:latin typeface="Times" pitchFamily="18" charset="0"/>
              </a:rPr>
              <a:pPr/>
              <a:t>32</a:t>
            </a:fld>
            <a:endParaRPr lang="en-US" smtClean="0">
              <a:latin typeface="Times"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8202B7E-6901-4184-AAA8-68C0D1B58554}" type="slidenum">
              <a:rPr lang="en-US"/>
              <a:pPr/>
              <a:t>38</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9256C7-E118-4C74-BCF4-858E3F61FC99}" type="slidenum">
              <a:rPr lang="en-US"/>
              <a:pPr/>
              <a:t>39</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01EBBB4-A29F-4D5B-88F2-04CE5D36AF01}" type="slidenum">
              <a:rPr lang="en-US"/>
              <a:pPr/>
              <a:t>40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CAAFE0-2903-45ED-AD5F-F9A898825AFE}" type="slidenum">
              <a:rPr lang="en-US"/>
              <a:pPr/>
              <a:t>42</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212987-F511-470D-BA5A-8E787A4CD0AE}" type="slidenum">
              <a:rPr lang="en-US"/>
              <a:pPr/>
              <a:t>43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19A151-9880-4CCF-A4ED-70A773E6459D}" type="slidenum">
              <a:rPr lang="en-US"/>
              <a:pPr/>
              <a:t>44</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F43B443-0BD5-4308-9C4C-9385A591A6F0}" type="slidenum">
              <a:rPr lang="en-US"/>
              <a:pPr/>
              <a:t>45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9FD2AD5-868A-47C2-A824-2370795095EC}" type="slidenum">
              <a:rPr lang="en-US"/>
              <a:pPr/>
              <a:t>46</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51981E-6F63-4758-9A96-C482A714A4CF}" type="slidenum">
              <a:rPr lang="en-US"/>
              <a:pPr/>
              <a:t>47</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5AA5B3-D50A-4C96-8E82-D7EB23A6A015}" type="slidenum">
              <a:rPr lang="en-US"/>
              <a:pPr/>
              <a:t>48</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DD714D-3A2D-4F01-B743-E93D55034719}" type="slidenum">
              <a:rPr lang="en-US"/>
              <a:pPr/>
              <a:t>49</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latin typeface="Times" pitchFamily="18" charset="0"/>
            </a:endParaRPr>
          </a:p>
        </p:txBody>
      </p:sp>
      <p:sp>
        <p:nvSpPr>
          <p:cNvPr id="174084" name="Slide Number Placeholder 3"/>
          <p:cNvSpPr>
            <a:spLocks noGrp="1"/>
          </p:cNvSpPr>
          <p:nvPr>
            <p:ph type="sldNum" sz="quarter" idx="5"/>
          </p:nvPr>
        </p:nvSpPr>
        <p:spPr>
          <a:noFill/>
        </p:spPr>
        <p:txBody>
          <a:bodyPr/>
          <a:lstStyle/>
          <a:p>
            <a:fld id="{0D5D998F-F634-4E75-A45B-D7ADD34D1608}" type="slidenum">
              <a:rPr lang="en-US" smtClean="0">
                <a:latin typeface="Times" pitchFamily="18" charset="0"/>
              </a:rPr>
              <a:pPr/>
              <a:t>63</a:t>
            </a:fld>
            <a:endParaRPr lang="en-US" smtClean="0">
              <a:latin typeface="Times"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313C-274C-43EF-986C-ED1F7622CAD4}" type="slidenum">
              <a:rPr lang="en-US" smtClean="0"/>
              <a:pPr/>
              <a:t>66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both</a:t>
            </a:r>
            <a:r>
              <a:rPr lang="en-US" baseline="0" dirty="0" smtClean="0"/>
              <a:t> ICD-9-CM and ICD-10-CM, nonorganic origin is coded in the nervous and mental system.</a:t>
            </a:r>
          </a:p>
          <a:p>
            <a:endParaRPr lang="en-US" dirty="0"/>
          </a:p>
        </p:txBody>
      </p:sp>
      <p:sp>
        <p:nvSpPr>
          <p:cNvPr id="4" name="Slide Number Placeholder 3"/>
          <p:cNvSpPr>
            <a:spLocks noGrp="1"/>
          </p:cNvSpPr>
          <p:nvPr>
            <p:ph type="sldNum" sz="quarter" idx="10"/>
          </p:nvPr>
        </p:nvSpPr>
        <p:spPr/>
        <p:txBody>
          <a:bodyPr/>
          <a:lstStyle/>
          <a:p>
            <a:fld id="{B5E6313C-274C-43EF-986C-ED1F7622CAD4}" type="slidenum">
              <a:rPr lang="en-US" smtClean="0"/>
              <a:pPr/>
              <a:t>88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latin typeface="Times" pitchFamily="18" charset="0"/>
            </a:endParaRPr>
          </a:p>
        </p:txBody>
      </p:sp>
      <p:sp>
        <p:nvSpPr>
          <p:cNvPr id="115716" name="Slide Number Placeholder 3"/>
          <p:cNvSpPr>
            <a:spLocks noGrp="1"/>
          </p:cNvSpPr>
          <p:nvPr>
            <p:ph type="sldNum" sz="quarter" idx="5"/>
          </p:nvPr>
        </p:nvSpPr>
        <p:spPr>
          <a:noFill/>
        </p:spPr>
        <p:txBody>
          <a:bodyPr/>
          <a:lstStyle/>
          <a:p>
            <a:fld id="{BB41FD7C-DCD7-4926-832E-02E288E60105}" type="slidenum">
              <a:rPr lang="en-US" smtClean="0">
                <a:latin typeface="Times" pitchFamily="18" charset="0"/>
              </a:rPr>
              <a:pPr/>
              <a:t>97</a:t>
            </a:fld>
            <a:endParaRPr lang="en-US" smtClean="0">
              <a:latin typeface="Times"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latin typeface="Times" pitchFamily="18" charset="0"/>
            </a:endParaRPr>
          </a:p>
        </p:txBody>
      </p:sp>
      <p:sp>
        <p:nvSpPr>
          <p:cNvPr id="116740" name="Slide Number Placeholder 3"/>
          <p:cNvSpPr>
            <a:spLocks noGrp="1"/>
          </p:cNvSpPr>
          <p:nvPr>
            <p:ph type="sldNum" sz="quarter" idx="5"/>
          </p:nvPr>
        </p:nvSpPr>
        <p:spPr>
          <a:noFill/>
        </p:spPr>
        <p:txBody>
          <a:bodyPr/>
          <a:lstStyle/>
          <a:p>
            <a:fld id="{8E7D30C9-881D-48D5-86B2-3581D056A003}" type="slidenum">
              <a:rPr lang="en-US" smtClean="0">
                <a:latin typeface="Times" pitchFamily="18" charset="0"/>
              </a:rPr>
              <a:pPr/>
              <a:t>99</a:t>
            </a:fld>
            <a:endParaRPr lang="en-US" smtClean="0">
              <a:latin typeface="Times"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Times" pitchFamily="18" charset="0"/>
            </a:endParaRPr>
          </a:p>
        </p:txBody>
      </p:sp>
      <p:sp>
        <p:nvSpPr>
          <p:cNvPr id="117764" name="Slide Number Placeholder 3"/>
          <p:cNvSpPr>
            <a:spLocks noGrp="1"/>
          </p:cNvSpPr>
          <p:nvPr>
            <p:ph type="sldNum" sz="quarter" idx="5"/>
          </p:nvPr>
        </p:nvSpPr>
        <p:spPr>
          <a:noFill/>
        </p:spPr>
        <p:txBody>
          <a:bodyPr/>
          <a:lstStyle/>
          <a:p>
            <a:fld id="{9C444519-3043-477E-8A98-8473FC350CEA}" type="slidenum">
              <a:rPr lang="en-US" smtClean="0">
                <a:latin typeface="Times" pitchFamily="18" charset="0"/>
              </a:rPr>
              <a:pPr/>
              <a:t>100</a:t>
            </a:fld>
            <a:endParaRPr lang="en-US" smtClean="0">
              <a:latin typeface="Times"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latin typeface="Times" pitchFamily="18" charset="0"/>
            </a:endParaRPr>
          </a:p>
        </p:txBody>
      </p:sp>
      <p:sp>
        <p:nvSpPr>
          <p:cNvPr id="118788" name="Slide Number Placeholder 3"/>
          <p:cNvSpPr>
            <a:spLocks noGrp="1"/>
          </p:cNvSpPr>
          <p:nvPr>
            <p:ph type="sldNum" sz="quarter" idx="5"/>
          </p:nvPr>
        </p:nvSpPr>
        <p:spPr>
          <a:noFill/>
        </p:spPr>
        <p:txBody>
          <a:bodyPr/>
          <a:lstStyle/>
          <a:p>
            <a:fld id="{506356B1-C2B7-403A-9AB2-D21C2EDE3C18}" type="slidenum">
              <a:rPr lang="en-US" smtClean="0">
                <a:latin typeface="Times" pitchFamily="18" charset="0"/>
              </a:rPr>
              <a:pPr/>
              <a:t>101</a:t>
            </a:fld>
            <a:endParaRPr lang="en-US" smtClean="0">
              <a:latin typeface="Times"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latin typeface="Times" pitchFamily="18" charset="0"/>
            </a:endParaRPr>
          </a:p>
        </p:txBody>
      </p:sp>
      <p:sp>
        <p:nvSpPr>
          <p:cNvPr id="119812" name="Slide Number Placeholder 3"/>
          <p:cNvSpPr>
            <a:spLocks noGrp="1"/>
          </p:cNvSpPr>
          <p:nvPr>
            <p:ph type="sldNum" sz="quarter" idx="5"/>
          </p:nvPr>
        </p:nvSpPr>
        <p:spPr>
          <a:noFill/>
        </p:spPr>
        <p:txBody>
          <a:bodyPr/>
          <a:lstStyle/>
          <a:p>
            <a:fld id="{F3EFA25A-2B3A-43A2-915E-D44089366100}" type="slidenum">
              <a:rPr lang="en-US" smtClean="0">
                <a:latin typeface="Times" pitchFamily="18" charset="0"/>
              </a:rPr>
              <a:pPr/>
              <a:t>111</a:t>
            </a:fld>
            <a:endParaRPr lang="en-US" smtClean="0">
              <a:latin typeface="Times"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smtClean="0">
              <a:latin typeface="Times" pitchFamily="18" charset="0"/>
            </a:endParaRPr>
          </a:p>
        </p:txBody>
      </p:sp>
      <p:sp>
        <p:nvSpPr>
          <p:cNvPr id="145412" name="Slide Number Placeholder 3"/>
          <p:cNvSpPr>
            <a:spLocks noGrp="1"/>
          </p:cNvSpPr>
          <p:nvPr>
            <p:ph type="sldNum" sz="quarter" idx="5"/>
          </p:nvPr>
        </p:nvSpPr>
        <p:spPr>
          <a:noFill/>
        </p:spPr>
        <p:txBody>
          <a:bodyPr/>
          <a:lstStyle/>
          <a:p>
            <a:fld id="{C1F63C7D-8B2D-4920-ABEC-F7A0E75445F5}" type="slidenum">
              <a:rPr lang="en-US" smtClean="0">
                <a:latin typeface="Times" pitchFamily="18" charset="0"/>
              </a:rPr>
              <a:pPr/>
              <a:t>118</a:t>
            </a:fld>
            <a:endParaRPr lang="en-US" smtClean="0">
              <a:latin typeface="Times"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latin typeface="Times" pitchFamily="18" charset="0"/>
            </a:endParaRPr>
          </a:p>
        </p:txBody>
      </p:sp>
      <p:sp>
        <p:nvSpPr>
          <p:cNvPr id="146436" name="Slide Number Placeholder 3"/>
          <p:cNvSpPr>
            <a:spLocks noGrp="1"/>
          </p:cNvSpPr>
          <p:nvPr>
            <p:ph type="sldNum" sz="quarter" idx="5"/>
          </p:nvPr>
        </p:nvSpPr>
        <p:spPr>
          <a:noFill/>
        </p:spPr>
        <p:txBody>
          <a:bodyPr/>
          <a:lstStyle/>
          <a:p>
            <a:fld id="{F235D80F-2897-4596-B8CB-3F109446751E}" type="slidenum">
              <a:rPr lang="en-US" smtClean="0">
                <a:latin typeface="Times" pitchFamily="18" charset="0"/>
              </a:rPr>
              <a:pPr/>
              <a:t>119</a:t>
            </a:fld>
            <a:endParaRPr lang="en-US" smtClean="0">
              <a:latin typeface="Times"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latin typeface="Times" pitchFamily="18" charset="0"/>
            </a:endParaRPr>
          </a:p>
        </p:txBody>
      </p:sp>
      <p:sp>
        <p:nvSpPr>
          <p:cNvPr id="147460" name="Slide Number Placeholder 3"/>
          <p:cNvSpPr>
            <a:spLocks noGrp="1"/>
          </p:cNvSpPr>
          <p:nvPr>
            <p:ph type="sldNum" sz="quarter" idx="5"/>
          </p:nvPr>
        </p:nvSpPr>
        <p:spPr>
          <a:noFill/>
        </p:spPr>
        <p:txBody>
          <a:bodyPr/>
          <a:lstStyle/>
          <a:p>
            <a:fld id="{E279D867-07C7-467E-8CE9-650167D83F97}" type="slidenum">
              <a:rPr lang="en-US" smtClean="0">
                <a:latin typeface="Times" pitchFamily="18" charset="0"/>
              </a:rPr>
              <a:pPr/>
              <a:t>121</a:t>
            </a:fld>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E6313C-274C-43EF-986C-ED1F7622CA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2A5C69-71D4-4C95-8142-AFA70E655F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CCC389-12AA-4C6A-94A8-08E2AEA650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70744-C829-4C99-A430-68CAE4B8C7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CABA4A-CDEC-40A2-958C-B413C0B6BD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FEF4D-63FC-4006-AFE1-D41AAC2CF1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27C757-FB1B-4F46-A9B3-17016F7BCE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49EF50-20CF-42F3-AAE6-86CA92F73A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C40D5D-3588-4CFC-8701-1D7D35DC27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664CEC-9A6A-4B51-9727-7C68CBF621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7CA657-F1DA-4A70-9041-5E46B0A722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635507-7631-40D3-A4F6-B4A712F9DD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7C23E6-3BEC-464C-9B32-A35597E738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0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9.jpeg"/><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0.jpeg"/><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1.jpeg"/><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2.jpe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3.png"/><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0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6.jpeg"/><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7.jpeg"/><Relationship Id="rId2" Type="http://schemas.openxmlformats.org/officeDocument/2006/relationships/diagramData" Target="../diagrams/data25.xml"/><Relationship Id="rId1" Type="http://schemas.openxmlformats.org/officeDocument/2006/relationships/slideLayout" Target="../slideLayouts/slideLayout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8.jpeg"/><Relationship Id="rId2" Type="http://schemas.openxmlformats.org/officeDocument/2006/relationships/diagramData" Target="../diagrams/data26.xml"/><Relationship Id="rId1" Type="http://schemas.openxmlformats.org/officeDocument/2006/relationships/slideLayout" Target="../slideLayouts/slideLayout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18.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image" Target="../media/image29.jpeg"/><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66.xml"/><Relationship Id="rId1" Type="http://schemas.openxmlformats.org/officeDocument/2006/relationships/slideLayout" Target="../slideLayouts/slideLayout8.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119.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image" Target="../media/image30.jpeg"/><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31.xml"/><Relationship Id="rId7" Type="http://schemas.openxmlformats.org/officeDocument/2006/relationships/image" Target="../media/image31.jpeg"/><Relationship Id="rId2" Type="http://schemas.openxmlformats.org/officeDocument/2006/relationships/diagramData" Target="../diagrams/data31.xml"/><Relationship Id="rId1" Type="http://schemas.openxmlformats.org/officeDocument/2006/relationships/slideLayout" Target="../slideLayouts/slideLayout8.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8.xml"/><Relationship Id="rId1" Type="http://schemas.openxmlformats.org/officeDocument/2006/relationships/slideLayout" Target="../slideLayouts/slideLayout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12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8.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wm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1828800"/>
          </a:xfrm>
        </p:spPr>
        <p:txBody>
          <a:bodyPr/>
          <a:lstStyle/>
          <a:p>
            <a:pPr eaLnBrk="1" hangingPunct="1"/>
            <a:r>
              <a:rPr lang="en-US" dirty="0" smtClean="0"/>
              <a:t>Diagnosis Documentation </a:t>
            </a:r>
            <a:br>
              <a:rPr lang="en-US" dirty="0" smtClean="0"/>
            </a:br>
            <a:r>
              <a:rPr lang="en-US" dirty="0" smtClean="0"/>
              <a:t>and Coding </a:t>
            </a:r>
            <a:br>
              <a:rPr lang="en-US" dirty="0" smtClean="0"/>
            </a:br>
            <a:r>
              <a:rPr lang="en-US" dirty="0" smtClean="0"/>
              <a:t>for Pediatrics</a:t>
            </a:r>
          </a:p>
        </p:txBody>
      </p:sp>
      <p:sp>
        <p:nvSpPr>
          <p:cNvPr id="2051" name="Rectangle 3"/>
          <p:cNvSpPr>
            <a:spLocks noGrp="1" noChangeArrowheads="1"/>
          </p:cNvSpPr>
          <p:nvPr>
            <p:ph type="subTitle" idx="1"/>
          </p:nvPr>
        </p:nvSpPr>
        <p:spPr>
          <a:xfrm>
            <a:off x="304800" y="4724400"/>
            <a:ext cx="8534400" cy="1752600"/>
          </a:xfrm>
        </p:spPr>
        <p:txBody>
          <a:bodyPr/>
          <a:lstStyle/>
          <a:p>
            <a:pPr eaLnBrk="1" hangingPunct="1"/>
            <a:r>
              <a:rPr lang="en-US" sz="2800" dirty="0" smtClean="0"/>
              <a:t>Kim Huey, MJ, CPC, CCS-P, CHCC, PCS, CHAP</a:t>
            </a:r>
          </a:p>
          <a:p>
            <a:pPr eaLnBrk="1" hangingPunct="1"/>
            <a:r>
              <a:rPr lang="en-US" sz="2800" dirty="0" smtClean="0"/>
              <a:t>for</a:t>
            </a:r>
          </a:p>
          <a:p>
            <a:pPr eaLnBrk="1" hangingPunct="1"/>
            <a:r>
              <a:rPr lang="en-US" sz="2800" dirty="0" smtClean="0"/>
              <a:t>American Academy of Pediatrics – Alabama Chapter</a:t>
            </a:r>
          </a:p>
          <a:p>
            <a:pPr eaLnBrk="1" hangingPunct="1"/>
            <a:r>
              <a:rPr lang="en-US" sz="2800" dirty="0" smtClean="0"/>
              <a:t>September 28, 2012</a:t>
            </a:r>
          </a:p>
        </p:txBody>
      </p:sp>
      <p:pic>
        <p:nvPicPr>
          <p:cNvPr id="2052" name="Picture 4" descr="BD10633_"/>
          <p:cNvPicPr>
            <a:picLocks noChangeAspect="1" noChangeArrowheads="1"/>
          </p:cNvPicPr>
          <p:nvPr/>
        </p:nvPicPr>
        <p:blipFill>
          <a:blip r:embed="rId3" cstate="print"/>
          <a:srcRect/>
          <a:stretch>
            <a:fillRect/>
          </a:stretch>
        </p:blipFill>
        <p:spPr bwMode="auto">
          <a:xfrm>
            <a:off x="3884788" y="2133600"/>
            <a:ext cx="1817511"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dirty="0" smtClean="0">
                <a:solidFill>
                  <a:schemeClr val="tx1"/>
                </a:solidFill>
                <a:latin typeface="+mn-lt"/>
              </a:rPr>
              <a:t>ICD-10</a:t>
            </a:r>
            <a:endParaRPr lang="en-US" dirty="0">
              <a:solidFill>
                <a:schemeClr val="tx1"/>
              </a:solidFill>
              <a:latin typeface="+mn-lt"/>
            </a:endParaRPr>
          </a:p>
        </p:txBody>
      </p:sp>
      <p:sp>
        <p:nvSpPr>
          <p:cNvPr id="3" name="Content Placeholder 2"/>
          <p:cNvSpPr>
            <a:spLocks noGrp="1"/>
          </p:cNvSpPr>
          <p:nvPr>
            <p:ph idx="1"/>
          </p:nvPr>
        </p:nvSpPr>
        <p:spPr/>
        <p:txBody>
          <a:bodyPr>
            <a:normAutofit fontScale="92500"/>
          </a:bodyPr>
          <a:lstStyle/>
          <a:p>
            <a:r>
              <a:rPr lang="en-US" dirty="0" smtClean="0">
                <a:solidFill>
                  <a:schemeClr val="tx1"/>
                </a:solidFill>
                <a:latin typeface="+mn-lt"/>
              </a:rPr>
              <a:t>Adopted by the World Health Assembly in 1990</a:t>
            </a:r>
          </a:p>
          <a:p>
            <a:r>
              <a:rPr lang="en-US" dirty="0" smtClean="0">
                <a:solidFill>
                  <a:schemeClr val="tx1"/>
                </a:solidFill>
                <a:latin typeface="+mn-lt"/>
              </a:rPr>
              <a:t>US has used since 1999 for mortality (causes of death)</a:t>
            </a:r>
          </a:p>
          <a:p>
            <a:r>
              <a:rPr lang="en-US" dirty="0" smtClean="0">
                <a:solidFill>
                  <a:schemeClr val="tx1"/>
                </a:solidFill>
                <a:latin typeface="+mn-lt"/>
              </a:rPr>
              <a:t>Waiting on CMS for final implementation date (October 1, 2014</a:t>
            </a:r>
            <a:r>
              <a:rPr lang="en-US" baseline="0" dirty="0" smtClean="0">
                <a:solidFill>
                  <a:schemeClr val="tx1"/>
                </a:solidFill>
                <a:latin typeface="+mn-lt"/>
              </a:rPr>
              <a:t> proposed date)</a:t>
            </a:r>
            <a:endParaRPr lang="en-US" dirty="0" smtClean="0">
              <a:solidFill>
                <a:schemeClr val="tx1"/>
              </a:solidFill>
              <a:latin typeface="+mn-lt"/>
            </a:endParaRPr>
          </a:p>
          <a:p>
            <a:pPr lvl="1"/>
            <a:r>
              <a:rPr lang="en-US" dirty="0" smtClean="0">
                <a:solidFill>
                  <a:schemeClr val="tx1"/>
                </a:solidFill>
                <a:latin typeface="+mn-lt"/>
              </a:rPr>
              <a:t>Date of service for</a:t>
            </a:r>
            <a:r>
              <a:rPr lang="en-US" baseline="0" dirty="0" smtClean="0">
                <a:solidFill>
                  <a:schemeClr val="tx1"/>
                </a:solidFill>
                <a:latin typeface="+mn-lt"/>
              </a:rPr>
              <a:t> outpatient and physician claims</a:t>
            </a:r>
          </a:p>
          <a:p>
            <a:pPr lvl="1"/>
            <a:r>
              <a:rPr lang="en-US" baseline="0" dirty="0" smtClean="0">
                <a:solidFill>
                  <a:schemeClr val="tx1"/>
                </a:solidFill>
                <a:latin typeface="+mn-lt"/>
              </a:rPr>
              <a:t>Date of discharge for inpatient claims</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685800" cy="4724400"/>
          </a:xfrm>
          <a:solidFill>
            <a:schemeClr val="accent2">
              <a:lumMod val="75000"/>
            </a:schemeClr>
          </a:solidFill>
        </p:spPr>
        <p:txBody>
          <a:bodyPr vert="vert">
            <a:noAutofit/>
          </a:bodyPr>
          <a:lstStyle/>
          <a:p>
            <a:pPr>
              <a:defRPr/>
            </a:pPr>
            <a:r>
              <a:rPr lang="en-US" sz="3600" dirty="0" smtClean="0">
                <a:solidFill>
                  <a:schemeClr val="bg1"/>
                </a:solidFill>
              </a:rPr>
              <a:t>Fracture 7</a:t>
            </a:r>
            <a:r>
              <a:rPr lang="en-US" sz="3600" baseline="30000" dirty="0" smtClean="0">
                <a:solidFill>
                  <a:schemeClr val="bg1"/>
                </a:solidFill>
              </a:rPr>
              <a:t>th</a:t>
            </a:r>
            <a:r>
              <a:rPr lang="en-US" sz="3600" dirty="0" smtClean="0">
                <a:solidFill>
                  <a:schemeClr val="bg1"/>
                </a:solidFill>
              </a:rPr>
              <a:t> character</a:t>
            </a:r>
            <a:endParaRPr lang="en-US" sz="3600" dirty="0">
              <a:solidFill>
                <a:schemeClr val="bg1"/>
              </a:solidFill>
            </a:endParaRPr>
          </a:p>
        </p:txBody>
      </p:sp>
      <p:sp>
        <p:nvSpPr>
          <p:cNvPr id="9219" name="Text Placeholder 3"/>
          <p:cNvSpPr>
            <a:spLocks noGrp="1"/>
          </p:cNvSpPr>
          <p:nvPr>
            <p:ph type="body" sz="half" idx="2"/>
          </p:nvPr>
        </p:nvSpPr>
        <p:spPr>
          <a:xfrm>
            <a:off x="609600" y="762000"/>
            <a:ext cx="1560513" cy="4648200"/>
          </a:xfrm>
          <a:solidFill>
            <a:srgbClr val="C00000"/>
          </a:solidFill>
        </p:spPr>
        <p:txBody>
          <a:bodyPr/>
          <a:lstStyle/>
          <a:p>
            <a:endParaRPr lang="en-US" dirty="0" smtClean="0"/>
          </a:p>
        </p:txBody>
      </p:sp>
      <p:sp>
        <p:nvSpPr>
          <p:cNvPr id="16" name="Slide Number Placeholder 15"/>
          <p:cNvSpPr>
            <a:spLocks noGrp="1"/>
          </p:cNvSpPr>
          <p:nvPr>
            <p:ph type="sldNum" sz="quarter" idx="12"/>
          </p:nvPr>
        </p:nvSpPr>
        <p:spPr/>
        <p:txBody>
          <a:bodyPr/>
          <a:lstStyle/>
          <a:p>
            <a:pPr>
              <a:defRPr/>
            </a:pPr>
            <a:fld id="{007E073B-8A9B-487F-ACD0-50113DD7E62D}" type="slidenum">
              <a:rPr lang="en-US" smtClean="0"/>
              <a:pPr>
                <a:defRPr/>
              </a:pPr>
              <a:t>100</a:t>
            </a:fld>
            <a:endParaRPr lang="en-US"/>
          </a:p>
        </p:txBody>
      </p:sp>
      <p:graphicFrame>
        <p:nvGraphicFramePr>
          <p:cNvPr id="5" name="Diagram 4"/>
          <p:cNvGraphicFramePr/>
          <p:nvPr/>
        </p:nvGraphicFramePr>
        <p:xfrm>
          <a:off x="152400" y="762000"/>
          <a:ext cx="1676400" cy="210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nvGraphicFramePr>
        <p:xfrm>
          <a:off x="2667000" y="990600"/>
          <a:ext cx="6096000" cy="548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85800" cy="4876800"/>
          </a:xfrm>
          <a:solidFill>
            <a:srgbClr val="C00000"/>
          </a:solidFill>
        </p:spPr>
        <p:txBody>
          <a:bodyPr vert="vert">
            <a:noAutofit/>
          </a:bodyPr>
          <a:lstStyle/>
          <a:p>
            <a:pPr>
              <a:defRPr/>
            </a:pPr>
            <a:r>
              <a:rPr lang="en-US" sz="3600" dirty="0" smtClean="0"/>
              <a:t>Fractures</a:t>
            </a:r>
            <a:endParaRPr lang="en-US" sz="3600" dirty="0"/>
          </a:p>
        </p:txBody>
      </p:sp>
      <p:sp>
        <p:nvSpPr>
          <p:cNvPr id="10243" name="Content Placeholder 2"/>
          <p:cNvSpPr>
            <a:spLocks noGrp="1"/>
          </p:cNvSpPr>
          <p:nvPr>
            <p:ph idx="1"/>
          </p:nvPr>
        </p:nvSpPr>
        <p:spPr>
          <a:xfrm>
            <a:off x="3352800" y="685800"/>
            <a:ext cx="5334000" cy="5486400"/>
          </a:xfrm>
        </p:spPr>
        <p:txBody>
          <a:bodyPr/>
          <a:lstStyle/>
          <a:p>
            <a:r>
              <a:rPr lang="en-US" sz="2800" dirty="0" smtClean="0"/>
              <a:t>A fracture not indicated as displaced or </a:t>
            </a:r>
            <a:r>
              <a:rPr lang="en-US" sz="2800" dirty="0" err="1" smtClean="0"/>
              <a:t>nondisplaced</a:t>
            </a:r>
            <a:r>
              <a:rPr lang="en-US" sz="2800" dirty="0" smtClean="0"/>
              <a:t> should be coded to displaced</a:t>
            </a:r>
          </a:p>
          <a:p>
            <a:r>
              <a:rPr lang="en-US" sz="2800" dirty="0" smtClean="0"/>
              <a:t>A fracture not designated as open or closed should be coded to closed</a:t>
            </a:r>
          </a:p>
        </p:txBody>
      </p:sp>
      <p:sp>
        <p:nvSpPr>
          <p:cNvPr id="10244" name="Text Placeholder 3"/>
          <p:cNvSpPr>
            <a:spLocks noGrp="1"/>
          </p:cNvSpPr>
          <p:nvPr>
            <p:ph type="body" sz="half" idx="2"/>
          </p:nvPr>
        </p:nvSpPr>
        <p:spPr>
          <a:xfrm>
            <a:off x="1143000" y="685800"/>
            <a:ext cx="1484313" cy="4876800"/>
          </a:xfrm>
          <a:solidFill>
            <a:srgbClr val="FFFF00"/>
          </a:solidFill>
        </p:spPr>
        <p:txBody>
          <a:bodyPr/>
          <a:lstStyle/>
          <a:p>
            <a:endParaRPr lang="en-US" dirty="0" smtClean="0"/>
          </a:p>
        </p:txBody>
      </p:sp>
      <p:sp>
        <p:nvSpPr>
          <p:cNvPr id="7" name="Slide Number Placeholder 6"/>
          <p:cNvSpPr>
            <a:spLocks noGrp="1"/>
          </p:cNvSpPr>
          <p:nvPr>
            <p:ph type="sldNum" sz="quarter" idx="12"/>
          </p:nvPr>
        </p:nvSpPr>
        <p:spPr>
          <a:xfrm>
            <a:off x="457200" y="5791200"/>
            <a:ext cx="2133600" cy="365125"/>
          </a:xfrm>
        </p:spPr>
        <p:txBody>
          <a:bodyPr/>
          <a:lstStyle/>
          <a:p>
            <a:pPr>
              <a:defRPr/>
            </a:pPr>
            <a:fld id="{2D8792D9-441B-40FF-869A-A4AE67FFBC51}" type="slidenum">
              <a:rPr lang="en-US" smtClean="0"/>
              <a:pPr>
                <a:defRPr/>
              </a:pPr>
              <a:t>101</a:t>
            </a:fld>
            <a:endParaRPr lang="en-US"/>
          </a:p>
        </p:txBody>
      </p:sp>
      <p:graphicFrame>
        <p:nvGraphicFramePr>
          <p:cNvPr id="5" name="Diagram 4"/>
          <p:cNvGraphicFramePr/>
          <p:nvPr/>
        </p:nvGraphicFramePr>
        <p:xfrm>
          <a:off x="533400" y="762000"/>
          <a:ext cx="19812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6" name="Picture 2" descr="C:\Users\Ann Zeisset\Pictures\Microsoft Clip Organizer\j0287102.wmf"/>
          <p:cNvPicPr>
            <a:picLocks noChangeAspect="1" noChangeArrowheads="1"/>
          </p:cNvPicPr>
          <p:nvPr/>
        </p:nvPicPr>
        <p:blipFill>
          <a:blip r:embed="rId8" cstate="print"/>
          <a:srcRect/>
          <a:stretch>
            <a:fillRect/>
          </a:stretch>
        </p:blipFill>
        <p:spPr bwMode="auto">
          <a:xfrm>
            <a:off x="1143000" y="2286000"/>
            <a:ext cx="1692275" cy="365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575050" y="1371600"/>
            <a:ext cx="5264150" cy="5029200"/>
          </a:xfrm>
        </p:spPr>
        <p:txBody>
          <a:bodyPr/>
          <a:lstStyle/>
          <a:p>
            <a:r>
              <a:rPr lang="en-US" dirty="0" smtClean="0"/>
              <a:t>Initial encounter</a:t>
            </a:r>
          </a:p>
          <a:p>
            <a:pPr lvl="1"/>
            <a:r>
              <a:rPr lang="en-US" dirty="0" smtClean="0"/>
              <a:t> The patient is receiving active treatment for the injury</a:t>
            </a:r>
          </a:p>
          <a:p>
            <a:pPr lvl="2"/>
            <a:r>
              <a:rPr lang="en-US" dirty="0" smtClean="0"/>
              <a:t>Surgical treatment</a:t>
            </a:r>
          </a:p>
          <a:p>
            <a:pPr lvl="2"/>
            <a:r>
              <a:rPr lang="en-US" dirty="0" smtClean="0"/>
              <a:t>Emergency department encounter</a:t>
            </a:r>
          </a:p>
          <a:p>
            <a:pPr lvl="2"/>
            <a:r>
              <a:rPr lang="en-US" dirty="0" smtClean="0"/>
              <a:t>Evaluation and treatment by a new physician</a:t>
            </a:r>
          </a:p>
        </p:txBody>
      </p:sp>
      <p:sp>
        <p:nvSpPr>
          <p:cNvPr id="11267" name="Text Placeholder 3"/>
          <p:cNvSpPr>
            <a:spLocks noGrp="1"/>
          </p:cNvSpPr>
          <p:nvPr>
            <p:ph type="body" sz="half" idx="2"/>
          </p:nvPr>
        </p:nvSpPr>
        <p:spPr/>
        <p:txBody>
          <a:bodyPr/>
          <a:lstStyle/>
          <a:p>
            <a:endParaRPr lang="en-US" smtClean="0"/>
          </a:p>
        </p:txBody>
      </p:sp>
      <p:sp>
        <p:nvSpPr>
          <p:cNvPr id="7" name="Slide Number Placeholder 6"/>
          <p:cNvSpPr>
            <a:spLocks noGrp="1"/>
          </p:cNvSpPr>
          <p:nvPr>
            <p:ph type="sldNum" sz="quarter" idx="12"/>
          </p:nvPr>
        </p:nvSpPr>
        <p:spPr/>
        <p:txBody>
          <a:bodyPr/>
          <a:lstStyle/>
          <a:p>
            <a:pPr>
              <a:defRPr/>
            </a:pPr>
            <a:fld id="{6857FC3B-DF82-4207-8707-9E8AF1CEDBBF}" type="slidenum">
              <a:rPr lang="en-US" smtClean="0"/>
              <a:pPr>
                <a:defRPr/>
              </a:pPr>
              <a:t>102</a:t>
            </a:fld>
            <a:endParaRPr lang="en-US"/>
          </a:p>
        </p:txBody>
      </p:sp>
      <p:graphicFrame>
        <p:nvGraphicFramePr>
          <p:cNvPr id="5" name="Diagram 4"/>
          <p:cNvGraphicFramePr/>
          <p:nvPr/>
        </p:nvGraphicFramePr>
        <p:xfrm>
          <a:off x="838200" y="838200"/>
          <a:ext cx="2133600" cy="149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9" name="Picture 2" descr="C:\Users\Ann Zeisset\AppData\Local\Microsoft\Windows\Temporary Internet Files\Content.IE5\N8DN4RXN\MPj02277790000[1].jpg"/>
          <p:cNvPicPr>
            <a:picLocks noChangeAspect="1" noChangeArrowheads="1"/>
          </p:cNvPicPr>
          <p:nvPr/>
        </p:nvPicPr>
        <p:blipFill>
          <a:blip r:embed="rId7" cstate="print"/>
          <a:srcRect/>
          <a:stretch>
            <a:fillRect/>
          </a:stretch>
        </p:blipFill>
        <p:spPr bwMode="auto">
          <a:xfrm>
            <a:off x="457200" y="3124200"/>
            <a:ext cx="3657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581400" y="990600"/>
            <a:ext cx="5111750" cy="5700713"/>
          </a:xfrm>
        </p:spPr>
        <p:txBody>
          <a:bodyPr/>
          <a:lstStyle/>
          <a:p>
            <a:r>
              <a:rPr lang="en-US" dirty="0" smtClean="0"/>
              <a:t>Subsequent encounter</a:t>
            </a:r>
          </a:p>
          <a:p>
            <a:pPr lvl="1"/>
            <a:r>
              <a:rPr lang="en-US" dirty="0" smtClean="0"/>
              <a:t>After patient received active treatment of injury and receiving routine care during healing or recovery phase</a:t>
            </a:r>
          </a:p>
          <a:p>
            <a:pPr lvl="2"/>
            <a:r>
              <a:rPr lang="en-US" dirty="0" smtClean="0"/>
              <a:t>Cast change or removal</a:t>
            </a:r>
          </a:p>
          <a:p>
            <a:pPr lvl="2"/>
            <a:r>
              <a:rPr lang="en-US" dirty="0" smtClean="0"/>
              <a:t>Removal of external or internal fixation device</a:t>
            </a:r>
          </a:p>
          <a:p>
            <a:pPr lvl="2"/>
            <a:r>
              <a:rPr lang="en-US" dirty="0" smtClean="0"/>
              <a:t>Medication adjustment</a:t>
            </a:r>
          </a:p>
          <a:p>
            <a:pPr lvl="2"/>
            <a:r>
              <a:rPr lang="en-US" dirty="0" smtClean="0"/>
              <a:t>Other aftercare and follow-up visits following injury treatment. </a:t>
            </a:r>
          </a:p>
          <a:p>
            <a:endParaRPr lang="en-US" dirty="0" smtClean="0"/>
          </a:p>
        </p:txBody>
      </p:sp>
      <p:sp>
        <p:nvSpPr>
          <p:cNvPr id="12291" name="Text Placeholder 3"/>
          <p:cNvSpPr>
            <a:spLocks noGrp="1"/>
          </p:cNvSpPr>
          <p:nvPr>
            <p:ph type="body" sz="half" idx="2"/>
          </p:nvPr>
        </p:nvSpPr>
        <p:spPr/>
        <p:txBody>
          <a:bodyPr/>
          <a:lstStyle/>
          <a:p>
            <a:endParaRPr lang="en-US" smtClean="0"/>
          </a:p>
        </p:txBody>
      </p:sp>
      <p:sp>
        <p:nvSpPr>
          <p:cNvPr id="7" name="Slide Number Placeholder 6"/>
          <p:cNvSpPr>
            <a:spLocks noGrp="1"/>
          </p:cNvSpPr>
          <p:nvPr>
            <p:ph type="sldNum" sz="quarter" idx="12"/>
          </p:nvPr>
        </p:nvSpPr>
        <p:spPr/>
        <p:txBody>
          <a:bodyPr/>
          <a:lstStyle/>
          <a:p>
            <a:pPr>
              <a:defRPr/>
            </a:pPr>
            <a:fld id="{AD24E940-6EB5-4388-A863-7232D47020D0}" type="slidenum">
              <a:rPr lang="en-US" smtClean="0"/>
              <a:pPr>
                <a:defRPr/>
              </a:pPr>
              <a:t>103</a:t>
            </a:fld>
            <a:endParaRPr lang="en-US"/>
          </a:p>
        </p:txBody>
      </p:sp>
      <p:graphicFrame>
        <p:nvGraphicFramePr>
          <p:cNvPr id="5" name="Diagram 4"/>
          <p:cNvGraphicFramePr/>
          <p:nvPr/>
        </p:nvGraphicFramePr>
        <p:xfrm>
          <a:off x="762000" y="914400"/>
          <a:ext cx="1981200" cy="142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3" name="Picture 3" descr="C:\Users\Ann Zeisset\AppData\Local\Microsoft\Windows\Temporary Internet Files\Content.IE5\N8DN4RXN\MPj04067720000[1].jpg"/>
          <p:cNvPicPr>
            <a:picLocks noChangeAspect="1" noChangeArrowheads="1"/>
          </p:cNvPicPr>
          <p:nvPr/>
        </p:nvPicPr>
        <p:blipFill>
          <a:blip r:embed="rId7" cstate="print"/>
          <a:srcRect/>
          <a:stretch>
            <a:fillRect/>
          </a:stretch>
        </p:blipFill>
        <p:spPr bwMode="auto">
          <a:xfrm>
            <a:off x="304800" y="2362200"/>
            <a:ext cx="3902075"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581400" y="533400"/>
            <a:ext cx="5111750" cy="5853113"/>
          </a:xfrm>
        </p:spPr>
        <p:txBody>
          <a:bodyPr/>
          <a:lstStyle/>
          <a:p>
            <a:r>
              <a:rPr lang="en-US" dirty="0" err="1" smtClean="0"/>
              <a:t>Sequela</a:t>
            </a:r>
            <a:endParaRPr lang="en-US" dirty="0" smtClean="0"/>
          </a:p>
          <a:p>
            <a:pPr lvl="1"/>
            <a:r>
              <a:rPr lang="en-US" sz="2400" dirty="0" smtClean="0"/>
              <a:t>Complications or conditions that arise as a direct result of an injury</a:t>
            </a:r>
          </a:p>
          <a:p>
            <a:pPr lvl="2"/>
            <a:r>
              <a:rPr lang="en-US" dirty="0" smtClean="0"/>
              <a:t>Scar formation after burn </a:t>
            </a:r>
          </a:p>
          <a:p>
            <a:pPr lvl="1"/>
            <a:r>
              <a:rPr lang="en-US" sz="2400" dirty="0" smtClean="0"/>
              <a:t>Use both the injury code that precipitated </a:t>
            </a:r>
            <a:r>
              <a:rPr lang="en-US" sz="2400" dirty="0" err="1" smtClean="0"/>
              <a:t>sequela</a:t>
            </a:r>
            <a:r>
              <a:rPr lang="en-US" sz="2400" dirty="0" smtClean="0"/>
              <a:t> and code for </a:t>
            </a:r>
            <a:r>
              <a:rPr lang="en-US" sz="2400" dirty="0" err="1" smtClean="0"/>
              <a:t>sequela</a:t>
            </a:r>
            <a:endParaRPr lang="en-US" sz="2400" dirty="0" smtClean="0"/>
          </a:p>
          <a:p>
            <a:pPr lvl="1"/>
            <a:r>
              <a:rPr lang="en-US" sz="2400" dirty="0" smtClean="0"/>
              <a:t>“S” added only to injury code, not </a:t>
            </a:r>
            <a:r>
              <a:rPr lang="en-US" sz="2400" dirty="0" err="1" smtClean="0"/>
              <a:t>sequela</a:t>
            </a:r>
            <a:r>
              <a:rPr lang="en-US" sz="2400" dirty="0" smtClean="0"/>
              <a:t> code. </a:t>
            </a:r>
          </a:p>
          <a:p>
            <a:pPr lvl="1"/>
            <a:r>
              <a:rPr lang="en-US" sz="2400" dirty="0" smtClean="0"/>
              <a:t>“S” identifies injury responsible for </a:t>
            </a:r>
            <a:r>
              <a:rPr lang="en-US" sz="2400" dirty="0" err="1" smtClean="0"/>
              <a:t>sequela</a:t>
            </a:r>
            <a:r>
              <a:rPr lang="en-US" sz="2400" dirty="0" smtClean="0"/>
              <a:t>. </a:t>
            </a:r>
          </a:p>
          <a:p>
            <a:pPr lvl="1"/>
            <a:r>
              <a:rPr lang="en-US" sz="2400" dirty="0" smtClean="0"/>
              <a:t>Specific type of </a:t>
            </a:r>
            <a:r>
              <a:rPr lang="en-US" sz="2400" dirty="0" err="1" smtClean="0"/>
              <a:t>sequela</a:t>
            </a:r>
            <a:r>
              <a:rPr lang="en-US" sz="2400" dirty="0" smtClean="0"/>
              <a:t> (like scar) sequenced first, followed by injury code.</a:t>
            </a:r>
          </a:p>
        </p:txBody>
      </p:sp>
      <p:sp>
        <p:nvSpPr>
          <p:cNvPr id="6147" name="Text Placeholder 3"/>
          <p:cNvSpPr>
            <a:spLocks noGrp="1"/>
          </p:cNvSpPr>
          <p:nvPr>
            <p:ph type="body" sz="half" idx="2"/>
          </p:nvPr>
        </p:nvSpPr>
        <p:spPr>
          <a:xfrm>
            <a:off x="914400" y="1435100"/>
            <a:ext cx="2551113" cy="3975099"/>
          </a:xfrm>
          <a:solidFill>
            <a:schemeClr val="accent2">
              <a:lumMod val="60000"/>
              <a:lumOff val="40000"/>
            </a:schemeClr>
          </a:solidFill>
        </p:spPr>
        <p:txBody>
          <a:bodyPr/>
          <a:lstStyle/>
          <a:p>
            <a:pPr>
              <a:defRPr/>
            </a:pPr>
            <a:endParaRPr lang="en-US" dirty="0" smtClean="0"/>
          </a:p>
        </p:txBody>
      </p:sp>
      <p:sp>
        <p:nvSpPr>
          <p:cNvPr id="9" name="Slide Number Placeholder 8"/>
          <p:cNvSpPr>
            <a:spLocks noGrp="1"/>
          </p:cNvSpPr>
          <p:nvPr>
            <p:ph type="sldNum" sz="quarter" idx="12"/>
          </p:nvPr>
        </p:nvSpPr>
        <p:spPr/>
        <p:txBody>
          <a:bodyPr/>
          <a:lstStyle/>
          <a:p>
            <a:pPr>
              <a:defRPr/>
            </a:pPr>
            <a:fld id="{AAB9F3D5-2A53-405F-9269-1894F6C6AC72}" type="slidenum">
              <a:rPr lang="en-US" smtClean="0"/>
              <a:pPr>
                <a:defRPr/>
              </a:pPr>
              <a:t>104</a:t>
            </a:fld>
            <a:endParaRPr lang="en-US"/>
          </a:p>
        </p:txBody>
      </p:sp>
      <p:graphicFrame>
        <p:nvGraphicFramePr>
          <p:cNvPr id="5" name="Diagram 4"/>
          <p:cNvGraphicFramePr/>
          <p:nvPr/>
        </p:nvGraphicFramePr>
        <p:xfrm>
          <a:off x="990600" y="838200"/>
          <a:ext cx="23622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7" name="Picture 4" descr="C:\Users\Ann Zeisset\AppData\Local\Microsoft\Windows\Temporary Internet Files\Content.IE5\LMJMCOCP\MPj04423400000[1].jpg"/>
          <p:cNvPicPr>
            <a:picLocks noChangeAspect="1" noChangeArrowheads="1"/>
          </p:cNvPicPr>
          <p:nvPr/>
        </p:nvPicPr>
        <p:blipFill>
          <a:blip r:embed="rId7" cstate="print"/>
          <a:srcRect/>
          <a:stretch>
            <a:fillRect/>
          </a:stretch>
        </p:blipFill>
        <p:spPr bwMode="auto">
          <a:xfrm>
            <a:off x="1524000" y="2438400"/>
            <a:ext cx="1820863" cy="2740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1524000"/>
            <a:ext cx="8153400" cy="4114800"/>
          </a:xfrm>
          <a:prstGeom prst="rect">
            <a:avLst/>
          </a:prstGeom>
          <a:solidFill>
            <a:schemeClr val="accent1">
              <a:lumMod val="75000"/>
            </a:schemeClr>
          </a:solidFill>
          <a:ln w="9525" cap="flat" cmpd="sng" algn="ctr">
            <a:solidFill>
              <a:schemeClr val="accent2"/>
            </a:solidFill>
            <a:prstDash val="solid"/>
            <a:round/>
            <a:headEnd type="none" w="med" len="med"/>
            <a:tailEnd type="none" w="med" len="med"/>
          </a:ln>
          <a:effectLst/>
        </p:spPr>
        <p:txBody>
          <a:bodyPr/>
          <a:lstStyle/>
          <a:p>
            <a:pPr>
              <a:defRPr/>
            </a:pPr>
            <a:endParaRPr lang="en-US">
              <a:latin typeface="Times" charset="0"/>
            </a:endParaRPr>
          </a:p>
        </p:txBody>
      </p:sp>
      <p:grpSp>
        <p:nvGrpSpPr>
          <p:cNvPr id="2" name="Group 5"/>
          <p:cNvGrpSpPr>
            <a:grpSpLocks noChangeAspect="1"/>
          </p:cNvGrpSpPr>
          <p:nvPr/>
        </p:nvGrpSpPr>
        <p:grpSpPr bwMode="auto">
          <a:xfrm>
            <a:off x="1445789" y="990600"/>
            <a:ext cx="5183610" cy="4903449"/>
            <a:chOff x="2284" y="1611"/>
            <a:chExt cx="1167" cy="1104"/>
          </a:xfrm>
        </p:grpSpPr>
        <p:sp>
          <p:nvSpPr>
            <p:cNvPr id="14343" name="AutoShape 4"/>
            <p:cNvSpPr>
              <a:spLocks noChangeAspect="1" noChangeArrowheads="1" noTextEdit="1"/>
            </p:cNvSpPr>
            <p:nvPr/>
          </p:nvSpPr>
          <p:spPr bwMode="auto">
            <a:xfrm>
              <a:off x="2309" y="1611"/>
              <a:ext cx="1142" cy="1098"/>
            </a:xfrm>
            <a:prstGeom prst="rect">
              <a:avLst/>
            </a:prstGeom>
            <a:noFill/>
            <a:ln w="9525">
              <a:noFill/>
              <a:miter lim="800000"/>
              <a:headEnd/>
              <a:tailEnd/>
            </a:ln>
          </p:spPr>
          <p:txBody>
            <a:bodyPr/>
            <a:lstStyle/>
            <a:p>
              <a:endParaRPr lang="en-US"/>
            </a:p>
          </p:txBody>
        </p:sp>
        <p:sp>
          <p:nvSpPr>
            <p:cNvPr id="14344" name="Freeform 6"/>
            <p:cNvSpPr>
              <a:spLocks/>
            </p:cNvSpPr>
            <p:nvPr/>
          </p:nvSpPr>
          <p:spPr bwMode="auto">
            <a:xfrm>
              <a:off x="2313" y="1831"/>
              <a:ext cx="1128" cy="874"/>
            </a:xfrm>
            <a:custGeom>
              <a:avLst/>
              <a:gdLst>
                <a:gd name="T0" fmla="*/ 1128 w 1128"/>
                <a:gd name="T1" fmla="*/ 726 h 874"/>
                <a:gd name="T2" fmla="*/ 96 w 1128"/>
                <a:gd name="T3" fmla="*/ 874 h 874"/>
                <a:gd name="T4" fmla="*/ 0 w 1128"/>
                <a:gd name="T5" fmla="*/ 150 h 874"/>
                <a:gd name="T6" fmla="*/ 1026 w 1128"/>
                <a:gd name="T7" fmla="*/ 0 h 874"/>
                <a:gd name="T8" fmla="*/ 1128 w 1128"/>
                <a:gd name="T9" fmla="*/ 726 h 874"/>
                <a:gd name="T10" fmla="*/ 0 60000 65536"/>
                <a:gd name="T11" fmla="*/ 0 60000 65536"/>
                <a:gd name="T12" fmla="*/ 0 60000 65536"/>
                <a:gd name="T13" fmla="*/ 0 60000 65536"/>
                <a:gd name="T14" fmla="*/ 0 60000 65536"/>
                <a:gd name="T15" fmla="*/ 0 w 1128"/>
                <a:gd name="T16" fmla="*/ 0 h 874"/>
                <a:gd name="T17" fmla="*/ 1128 w 1128"/>
                <a:gd name="T18" fmla="*/ 874 h 874"/>
              </a:gdLst>
              <a:ahLst/>
              <a:cxnLst>
                <a:cxn ang="T10">
                  <a:pos x="T0" y="T1"/>
                </a:cxn>
                <a:cxn ang="T11">
                  <a:pos x="T2" y="T3"/>
                </a:cxn>
                <a:cxn ang="T12">
                  <a:pos x="T4" y="T5"/>
                </a:cxn>
                <a:cxn ang="T13">
                  <a:pos x="T6" y="T7"/>
                </a:cxn>
                <a:cxn ang="T14">
                  <a:pos x="T8" y="T9"/>
                </a:cxn>
              </a:cxnLst>
              <a:rect l="T15" t="T16" r="T17" b="T18"/>
              <a:pathLst>
                <a:path w="1128" h="874">
                  <a:moveTo>
                    <a:pt x="1128" y="726"/>
                  </a:moveTo>
                  <a:lnTo>
                    <a:pt x="96" y="874"/>
                  </a:lnTo>
                  <a:lnTo>
                    <a:pt x="0" y="150"/>
                  </a:lnTo>
                  <a:lnTo>
                    <a:pt x="1026" y="0"/>
                  </a:lnTo>
                  <a:lnTo>
                    <a:pt x="1128" y="726"/>
                  </a:lnTo>
                  <a:close/>
                </a:path>
              </a:pathLst>
            </a:custGeom>
            <a:solidFill>
              <a:srgbClr val="C2C8CA"/>
            </a:solidFill>
            <a:ln w="9525">
              <a:noFill/>
              <a:round/>
              <a:headEnd/>
              <a:tailEnd/>
            </a:ln>
          </p:spPr>
          <p:txBody>
            <a:bodyPr/>
            <a:lstStyle/>
            <a:p>
              <a:endParaRPr lang="en-US"/>
            </a:p>
          </p:txBody>
        </p:sp>
        <p:sp>
          <p:nvSpPr>
            <p:cNvPr id="14345" name="Freeform 7"/>
            <p:cNvSpPr>
              <a:spLocks/>
            </p:cNvSpPr>
            <p:nvPr/>
          </p:nvSpPr>
          <p:spPr bwMode="auto">
            <a:xfrm>
              <a:off x="2313" y="1815"/>
              <a:ext cx="1134" cy="876"/>
            </a:xfrm>
            <a:custGeom>
              <a:avLst/>
              <a:gdLst>
                <a:gd name="T0" fmla="*/ 1134 w 1134"/>
                <a:gd name="T1" fmla="*/ 728 h 876"/>
                <a:gd name="T2" fmla="*/ 102 w 1134"/>
                <a:gd name="T3" fmla="*/ 876 h 876"/>
                <a:gd name="T4" fmla="*/ 0 w 1134"/>
                <a:gd name="T5" fmla="*/ 146 h 876"/>
                <a:gd name="T6" fmla="*/ 1032 w 1134"/>
                <a:gd name="T7" fmla="*/ 0 h 876"/>
                <a:gd name="T8" fmla="*/ 1134 w 1134"/>
                <a:gd name="T9" fmla="*/ 728 h 876"/>
                <a:gd name="T10" fmla="*/ 0 60000 65536"/>
                <a:gd name="T11" fmla="*/ 0 60000 65536"/>
                <a:gd name="T12" fmla="*/ 0 60000 65536"/>
                <a:gd name="T13" fmla="*/ 0 60000 65536"/>
                <a:gd name="T14" fmla="*/ 0 60000 65536"/>
                <a:gd name="T15" fmla="*/ 0 w 1134"/>
                <a:gd name="T16" fmla="*/ 0 h 876"/>
                <a:gd name="T17" fmla="*/ 1134 w 1134"/>
                <a:gd name="T18" fmla="*/ 876 h 876"/>
              </a:gdLst>
              <a:ahLst/>
              <a:cxnLst>
                <a:cxn ang="T10">
                  <a:pos x="T0" y="T1"/>
                </a:cxn>
                <a:cxn ang="T11">
                  <a:pos x="T2" y="T3"/>
                </a:cxn>
                <a:cxn ang="T12">
                  <a:pos x="T4" y="T5"/>
                </a:cxn>
                <a:cxn ang="T13">
                  <a:pos x="T6" y="T7"/>
                </a:cxn>
                <a:cxn ang="T14">
                  <a:pos x="T8" y="T9"/>
                </a:cxn>
              </a:cxnLst>
              <a:rect l="T15" t="T16" r="T17" b="T18"/>
              <a:pathLst>
                <a:path w="1134" h="876">
                  <a:moveTo>
                    <a:pt x="1134" y="728"/>
                  </a:moveTo>
                  <a:lnTo>
                    <a:pt x="102" y="876"/>
                  </a:lnTo>
                  <a:lnTo>
                    <a:pt x="0" y="146"/>
                  </a:lnTo>
                  <a:lnTo>
                    <a:pt x="1032" y="0"/>
                  </a:lnTo>
                  <a:lnTo>
                    <a:pt x="1134" y="728"/>
                  </a:lnTo>
                  <a:close/>
                </a:path>
              </a:pathLst>
            </a:custGeom>
            <a:solidFill>
              <a:srgbClr val="F7F7EA"/>
            </a:solidFill>
            <a:ln w="9525">
              <a:noFill/>
              <a:round/>
              <a:headEnd/>
              <a:tailEnd/>
            </a:ln>
          </p:spPr>
          <p:txBody>
            <a:bodyPr/>
            <a:lstStyle/>
            <a:p>
              <a:endParaRPr lang="en-US"/>
            </a:p>
          </p:txBody>
        </p:sp>
        <p:sp>
          <p:nvSpPr>
            <p:cNvPr id="14346" name="Freeform 8"/>
            <p:cNvSpPr>
              <a:spLocks/>
            </p:cNvSpPr>
            <p:nvPr/>
          </p:nvSpPr>
          <p:spPr bwMode="auto">
            <a:xfrm>
              <a:off x="2959" y="2555"/>
              <a:ext cx="404" cy="88"/>
            </a:xfrm>
            <a:custGeom>
              <a:avLst/>
              <a:gdLst>
                <a:gd name="T0" fmla="*/ 404 w 404"/>
                <a:gd name="T1" fmla="*/ 0 h 88"/>
                <a:gd name="T2" fmla="*/ 0 w 404"/>
                <a:gd name="T3" fmla="*/ 58 h 88"/>
                <a:gd name="T4" fmla="*/ 396 w 404"/>
                <a:gd name="T5" fmla="*/ 88 h 88"/>
                <a:gd name="T6" fmla="*/ 404 w 404"/>
                <a:gd name="T7" fmla="*/ 0 h 88"/>
                <a:gd name="T8" fmla="*/ 0 60000 65536"/>
                <a:gd name="T9" fmla="*/ 0 60000 65536"/>
                <a:gd name="T10" fmla="*/ 0 60000 65536"/>
                <a:gd name="T11" fmla="*/ 0 60000 65536"/>
                <a:gd name="T12" fmla="*/ 0 w 404"/>
                <a:gd name="T13" fmla="*/ 0 h 88"/>
                <a:gd name="T14" fmla="*/ 404 w 404"/>
                <a:gd name="T15" fmla="*/ 88 h 88"/>
              </a:gdLst>
              <a:ahLst/>
              <a:cxnLst>
                <a:cxn ang="T8">
                  <a:pos x="T0" y="T1"/>
                </a:cxn>
                <a:cxn ang="T9">
                  <a:pos x="T2" y="T3"/>
                </a:cxn>
                <a:cxn ang="T10">
                  <a:pos x="T4" y="T5"/>
                </a:cxn>
                <a:cxn ang="T11">
                  <a:pos x="T6" y="T7"/>
                </a:cxn>
              </a:cxnLst>
              <a:rect l="T12" t="T13" r="T14" b="T15"/>
              <a:pathLst>
                <a:path w="404" h="88">
                  <a:moveTo>
                    <a:pt x="404" y="0"/>
                  </a:moveTo>
                  <a:lnTo>
                    <a:pt x="0" y="58"/>
                  </a:lnTo>
                  <a:lnTo>
                    <a:pt x="396" y="88"/>
                  </a:lnTo>
                  <a:lnTo>
                    <a:pt x="404" y="0"/>
                  </a:lnTo>
                  <a:close/>
                </a:path>
              </a:pathLst>
            </a:custGeom>
            <a:solidFill>
              <a:srgbClr val="C2C8CA"/>
            </a:solidFill>
            <a:ln w="9525">
              <a:noFill/>
              <a:round/>
              <a:headEnd/>
              <a:tailEnd/>
            </a:ln>
          </p:spPr>
          <p:txBody>
            <a:bodyPr/>
            <a:lstStyle/>
            <a:p>
              <a:endParaRPr lang="en-US"/>
            </a:p>
          </p:txBody>
        </p:sp>
        <p:sp>
          <p:nvSpPr>
            <p:cNvPr id="14347" name="Freeform 9"/>
            <p:cNvSpPr>
              <a:spLocks/>
            </p:cNvSpPr>
            <p:nvPr/>
          </p:nvSpPr>
          <p:spPr bwMode="auto">
            <a:xfrm>
              <a:off x="2355" y="2377"/>
              <a:ext cx="46" cy="200"/>
            </a:xfrm>
            <a:custGeom>
              <a:avLst/>
              <a:gdLst>
                <a:gd name="T0" fmla="*/ 0 w 46"/>
                <a:gd name="T1" fmla="*/ 196 h 200"/>
                <a:gd name="T2" fmla="*/ 46 w 46"/>
                <a:gd name="T3" fmla="*/ 200 h 200"/>
                <a:gd name="T4" fmla="*/ 18 w 46"/>
                <a:gd name="T5" fmla="*/ 0 h 200"/>
                <a:gd name="T6" fmla="*/ 0 w 46"/>
                <a:gd name="T7" fmla="*/ 196 h 200"/>
                <a:gd name="T8" fmla="*/ 0 60000 65536"/>
                <a:gd name="T9" fmla="*/ 0 60000 65536"/>
                <a:gd name="T10" fmla="*/ 0 60000 65536"/>
                <a:gd name="T11" fmla="*/ 0 60000 65536"/>
                <a:gd name="T12" fmla="*/ 0 w 46"/>
                <a:gd name="T13" fmla="*/ 0 h 200"/>
                <a:gd name="T14" fmla="*/ 46 w 46"/>
                <a:gd name="T15" fmla="*/ 200 h 200"/>
              </a:gdLst>
              <a:ahLst/>
              <a:cxnLst>
                <a:cxn ang="T8">
                  <a:pos x="T0" y="T1"/>
                </a:cxn>
                <a:cxn ang="T9">
                  <a:pos x="T2" y="T3"/>
                </a:cxn>
                <a:cxn ang="T10">
                  <a:pos x="T4" y="T5"/>
                </a:cxn>
                <a:cxn ang="T11">
                  <a:pos x="T6" y="T7"/>
                </a:cxn>
              </a:cxnLst>
              <a:rect l="T12" t="T13" r="T14" b="T15"/>
              <a:pathLst>
                <a:path w="46" h="200">
                  <a:moveTo>
                    <a:pt x="0" y="196"/>
                  </a:moveTo>
                  <a:lnTo>
                    <a:pt x="46" y="200"/>
                  </a:lnTo>
                  <a:lnTo>
                    <a:pt x="18" y="0"/>
                  </a:lnTo>
                  <a:lnTo>
                    <a:pt x="0" y="196"/>
                  </a:lnTo>
                  <a:close/>
                </a:path>
              </a:pathLst>
            </a:custGeom>
            <a:solidFill>
              <a:srgbClr val="C2C8CA"/>
            </a:solidFill>
            <a:ln w="9525">
              <a:noFill/>
              <a:round/>
              <a:headEnd/>
              <a:tailEnd/>
            </a:ln>
          </p:spPr>
          <p:txBody>
            <a:bodyPr/>
            <a:lstStyle/>
            <a:p>
              <a:endParaRPr lang="en-US"/>
            </a:p>
          </p:txBody>
        </p:sp>
        <p:sp>
          <p:nvSpPr>
            <p:cNvPr id="14348" name="Freeform 10"/>
            <p:cNvSpPr>
              <a:spLocks/>
            </p:cNvSpPr>
            <p:nvPr/>
          </p:nvSpPr>
          <p:spPr bwMode="auto">
            <a:xfrm>
              <a:off x="2373" y="1869"/>
              <a:ext cx="1040" cy="740"/>
            </a:xfrm>
            <a:custGeom>
              <a:avLst/>
              <a:gdLst>
                <a:gd name="T0" fmla="*/ 1040 w 1040"/>
                <a:gd name="T1" fmla="*/ 412 h 740"/>
                <a:gd name="T2" fmla="*/ 986 w 1040"/>
                <a:gd name="T3" fmla="*/ 30 h 740"/>
                <a:gd name="T4" fmla="*/ 588 w 1040"/>
                <a:gd name="T5" fmla="*/ 0 h 740"/>
                <a:gd name="T6" fmla="*/ 38 w 1040"/>
                <a:gd name="T7" fmla="*/ 80 h 740"/>
                <a:gd name="T8" fmla="*/ 0 w 1040"/>
                <a:gd name="T9" fmla="*/ 496 h 740"/>
                <a:gd name="T10" fmla="*/ 28 w 1040"/>
                <a:gd name="T11" fmla="*/ 698 h 740"/>
                <a:gd name="T12" fmla="*/ 610 w 1040"/>
                <a:gd name="T13" fmla="*/ 740 h 740"/>
                <a:gd name="T14" fmla="*/ 1014 w 1040"/>
                <a:gd name="T15" fmla="*/ 684 h 740"/>
                <a:gd name="T16" fmla="*/ 1040 w 1040"/>
                <a:gd name="T17" fmla="*/ 412 h 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0"/>
                <a:gd name="T28" fmla="*/ 0 h 740"/>
                <a:gd name="T29" fmla="*/ 1040 w 1040"/>
                <a:gd name="T30" fmla="*/ 740 h 7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0" h="740">
                  <a:moveTo>
                    <a:pt x="1040" y="412"/>
                  </a:moveTo>
                  <a:lnTo>
                    <a:pt x="986" y="30"/>
                  </a:lnTo>
                  <a:lnTo>
                    <a:pt x="588" y="0"/>
                  </a:lnTo>
                  <a:lnTo>
                    <a:pt x="38" y="80"/>
                  </a:lnTo>
                  <a:lnTo>
                    <a:pt x="0" y="496"/>
                  </a:lnTo>
                  <a:lnTo>
                    <a:pt x="28" y="698"/>
                  </a:lnTo>
                  <a:lnTo>
                    <a:pt x="610" y="740"/>
                  </a:lnTo>
                  <a:lnTo>
                    <a:pt x="1014" y="684"/>
                  </a:lnTo>
                  <a:lnTo>
                    <a:pt x="1040" y="412"/>
                  </a:lnTo>
                  <a:close/>
                </a:path>
              </a:pathLst>
            </a:custGeom>
            <a:solidFill>
              <a:srgbClr val="DBDBD0"/>
            </a:solidFill>
            <a:ln w="9525">
              <a:noFill/>
              <a:round/>
              <a:headEnd/>
              <a:tailEnd/>
            </a:ln>
          </p:spPr>
          <p:txBody>
            <a:bodyPr/>
            <a:lstStyle/>
            <a:p>
              <a:endParaRPr lang="en-US"/>
            </a:p>
          </p:txBody>
        </p:sp>
        <p:sp>
          <p:nvSpPr>
            <p:cNvPr id="14349" name="Freeform 11"/>
            <p:cNvSpPr>
              <a:spLocks/>
            </p:cNvSpPr>
            <p:nvPr/>
          </p:nvSpPr>
          <p:spPr bwMode="auto">
            <a:xfrm>
              <a:off x="2284" y="1903"/>
              <a:ext cx="1155" cy="812"/>
            </a:xfrm>
            <a:custGeom>
              <a:avLst/>
              <a:gdLst>
                <a:gd name="T0" fmla="*/ 1024 w 1078"/>
                <a:gd name="T1" fmla="*/ 812 h 812"/>
                <a:gd name="T2" fmla="*/ 0 w 1078"/>
                <a:gd name="T3" fmla="*/ 734 h 812"/>
                <a:gd name="T4" fmla="*/ 52 w 1078"/>
                <a:gd name="T5" fmla="*/ 0 h 812"/>
                <a:gd name="T6" fmla="*/ 1078 w 1078"/>
                <a:gd name="T7" fmla="*/ 78 h 812"/>
                <a:gd name="T8" fmla="*/ 1024 w 1078"/>
                <a:gd name="T9" fmla="*/ 812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r>
                <a:rPr lang="en-US" sz="2800" b="1" dirty="0">
                  <a:cs typeface="Arial" charset="0"/>
                </a:rPr>
                <a:t>Note: </a:t>
              </a:r>
              <a:r>
                <a:rPr lang="en-US" dirty="0"/>
                <a:t>Aftercare Z codes should not be used for aftercare for </a:t>
              </a:r>
              <a:r>
                <a:rPr lang="en-US" b="1" dirty="0"/>
                <a:t>injuries -</a:t>
              </a:r>
              <a:r>
                <a:rPr lang="en-US" dirty="0"/>
                <a:t> assign the acute injury code with the appropriate seventh</a:t>
              </a:r>
              <a:r>
                <a:rPr lang="en-US" baseline="30000" dirty="0"/>
                <a:t> </a:t>
              </a:r>
              <a:r>
                <a:rPr lang="en-US" dirty="0"/>
                <a:t>character for “subsequent encounter.”</a:t>
              </a:r>
            </a:p>
            <a:p>
              <a:r>
                <a:rPr lang="en-US" b="1" dirty="0">
                  <a:cs typeface="Arial" charset="0"/>
                </a:rPr>
                <a:t> </a:t>
              </a:r>
            </a:p>
          </p:txBody>
        </p:sp>
        <p:sp>
          <p:nvSpPr>
            <p:cNvPr id="14350" name="Freeform 12"/>
            <p:cNvSpPr>
              <a:spLocks/>
            </p:cNvSpPr>
            <p:nvPr/>
          </p:nvSpPr>
          <p:spPr bwMode="auto">
            <a:xfrm>
              <a:off x="2741" y="1797"/>
              <a:ext cx="298" cy="24"/>
            </a:xfrm>
            <a:custGeom>
              <a:avLst/>
              <a:gdLst>
                <a:gd name="T0" fmla="*/ 298 w 298"/>
                <a:gd name="T1" fmla="*/ 10 h 24"/>
                <a:gd name="T2" fmla="*/ 298 w 298"/>
                <a:gd name="T3" fmla="*/ 10 h 24"/>
                <a:gd name="T4" fmla="*/ 298 w 298"/>
                <a:gd name="T5" fmla="*/ 4 h 24"/>
                <a:gd name="T6" fmla="*/ 294 w 298"/>
                <a:gd name="T7" fmla="*/ 0 h 24"/>
                <a:gd name="T8" fmla="*/ 288 w 298"/>
                <a:gd name="T9" fmla="*/ 0 h 24"/>
                <a:gd name="T10" fmla="*/ 12 w 298"/>
                <a:gd name="T11" fmla="*/ 0 h 24"/>
                <a:gd name="T12" fmla="*/ 12 w 298"/>
                <a:gd name="T13" fmla="*/ 0 h 24"/>
                <a:gd name="T14" fmla="*/ 10 w 298"/>
                <a:gd name="T15" fmla="*/ 0 h 24"/>
                <a:gd name="T16" fmla="*/ 6 w 298"/>
                <a:gd name="T17" fmla="*/ 2 h 24"/>
                <a:gd name="T18" fmla="*/ 2 w 298"/>
                <a:gd name="T19" fmla="*/ 6 h 24"/>
                <a:gd name="T20" fmla="*/ 0 w 298"/>
                <a:gd name="T21" fmla="*/ 16 h 24"/>
                <a:gd name="T22" fmla="*/ 0 w 298"/>
                <a:gd name="T23" fmla="*/ 16 h 24"/>
                <a:gd name="T24" fmla="*/ 0 w 298"/>
                <a:gd name="T25" fmla="*/ 24 h 24"/>
                <a:gd name="T26" fmla="*/ 298 w 298"/>
                <a:gd name="T27" fmla="*/ 24 h 24"/>
                <a:gd name="T28" fmla="*/ 298 w 298"/>
                <a:gd name="T29" fmla="*/ 24 h 24"/>
                <a:gd name="T30" fmla="*/ 298 w 298"/>
                <a:gd name="T31" fmla="*/ 10 h 24"/>
                <a:gd name="T32" fmla="*/ 298 w 298"/>
                <a:gd name="T33" fmla="*/ 1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24"/>
                <a:gd name="T53" fmla="*/ 298 w 29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24">
                  <a:moveTo>
                    <a:pt x="298" y="10"/>
                  </a:moveTo>
                  <a:lnTo>
                    <a:pt x="298" y="10"/>
                  </a:lnTo>
                  <a:lnTo>
                    <a:pt x="298" y="4"/>
                  </a:lnTo>
                  <a:lnTo>
                    <a:pt x="294" y="0"/>
                  </a:lnTo>
                  <a:lnTo>
                    <a:pt x="288" y="0"/>
                  </a:lnTo>
                  <a:lnTo>
                    <a:pt x="12" y="0"/>
                  </a:lnTo>
                  <a:lnTo>
                    <a:pt x="10" y="0"/>
                  </a:lnTo>
                  <a:lnTo>
                    <a:pt x="6" y="2"/>
                  </a:lnTo>
                  <a:lnTo>
                    <a:pt x="2" y="6"/>
                  </a:lnTo>
                  <a:lnTo>
                    <a:pt x="0" y="16"/>
                  </a:lnTo>
                  <a:lnTo>
                    <a:pt x="0" y="24"/>
                  </a:lnTo>
                  <a:lnTo>
                    <a:pt x="298" y="24"/>
                  </a:lnTo>
                  <a:lnTo>
                    <a:pt x="298" y="10"/>
                  </a:lnTo>
                  <a:close/>
                </a:path>
              </a:pathLst>
            </a:custGeom>
            <a:solidFill>
              <a:srgbClr val="000000"/>
            </a:solidFill>
            <a:ln w="9525">
              <a:noFill/>
              <a:round/>
              <a:headEnd/>
              <a:tailEnd/>
            </a:ln>
          </p:spPr>
          <p:txBody>
            <a:bodyPr/>
            <a:lstStyle/>
            <a:p>
              <a:endParaRPr lang="en-US"/>
            </a:p>
          </p:txBody>
        </p:sp>
        <p:sp>
          <p:nvSpPr>
            <p:cNvPr id="14351" name="Freeform 13"/>
            <p:cNvSpPr>
              <a:spLocks/>
            </p:cNvSpPr>
            <p:nvPr/>
          </p:nvSpPr>
          <p:spPr bwMode="auto">
            <a:xfrm>
              <a:off x="2743" y="1849"/>
              <a:ext cx="294" cy="88"/>
            </a:xfrm>
            <a:custGeom>
              <a:avLst/>
              <a:gdLst>
                <a:gd name="T0" fmla="*/ 8 w 294"/>
                <a:gd name="T1" fmla="*/ 88 h 88"/>
                <a:gd name="T2" fmla="*/ 284 w 294"/>
                <a:gd name="T3" fmla="*/ 88 h 88"/>
                <a:gd name="T4" fmla="*/ 284 w 294"/>
                <a:gd name="T5" fmla="*/ 88 h 88"/>
                <a:gd name="T6" fmla="*/ 294 w 294"/>
                <a:gd name="T7" fmla="*/ 0 h 88"/>
                <a:gd name="T8" fmla="*/ 0 w 294"/>
                <a:gd name="T9" fmla="*/ 0 h 88"/>
                <a:gd name="T10" fmla="*/ 0 w 294"/>
                <a:gd name="T11" fmla="*/ 0 h 88"/>
                <a:gd name="T12" fmla="*/ 8 w 294"/>
                <a:gd name="T13" fmla="*/ 88 h 88"/>
                <a:gd name="T14" fmla="*/ 8 w 294"/>
                <a:gd name="T15" fmla="*/ 88 h 88"/>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88"/>
                <a:gd name="T26" fmla="*/ 294 w 294"/>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88">
                  <a:moveTo>
                    <a:pt x="8" y="88"/>
                  </a:moveTo>
                  <a:lnTo>
                    <a:pt x="284" y="88"/>
                  </a:lnTo>
                  <a:lnTo>
                    <a:pt x="294" y="0"/>
                  </a:lnTo>
                  <a:lnTo>
                    <a:pt x="0" y="0"/>
                  </a:lnTo>
                  <a:lnTo>
                    <a:pt x="8" y="88"/>
                  </a:lnTo>
                  <a:close/>
                </a:path>
              </a:pathLst>
            </a:custGeom>
            <a:solidFill>
              <a:srgbClr val="000000"/>
            </a:solidFill>
            <a:ln w="9525">
              <a:noFill/>
              <a:round/>
              <a:headEnd/>
              <a:tailEnd/>
            </a:ln>
          </p:spPr>
          <p:txBody>
            <a:bodyPr/>
            <a:lstStyle/>
            <a:p>
              <a:endParaRPr lang="en-US"/>
            </a:p>
          </p:txBody>
        </p:sp>
        <p:sp>
          <p:nvSpPr>
            <p:cNvPr id="14352" name="Freeform 14"/>
            <p:cNvSpPr>
              <a:spLocks/>
            </p:cNvSpPr>
            <p:nvPr/>
          </p:nvSpPr>
          <p:spPr bwMode="auto">
            <a:xfrm>
              <a:off x="2741" y="1821"/>
              <a:ext cx="298" cy="28"/>
            </a:xfrm>
            <a:custGeom>
              <a:avLst/>
              <a:gdLst>
                <a:gd name="T0" fmla="*/ 0 w 298"/>
                <a:gd name="T1" fmla="*/ 0 h 28"/>
                <a:gd name="T2" fmla="*/ 0 w 298"/>
                <a:gd name="T3" fmla="*/ 0 h 28"/>
                <a:gd name="T4" fmla="*/ 2 w 298"/>
                <a:gd name="T5" fmla="*/ 28 h 28"/>
                <a:gd name="T6" fmla="*/ 296 w 298"/>
                <a:gd name="T7" fmla="*/ 28 h 28"/>
                <a:gd name="T8" fmla="*/ 296 w 298"/>
                <a:gd name="T9" fmla="*/ 28 h 28"/>
                <a:gd name="T10" fmla="*/ 298 w 298"/>
                <a:gd name="T11" fmla="*/ 0 h 28"/>
                <a:gd name="T12" fmla="*/ 0 w 298"/>
                <a:gd name="T13" fmla="*/ 0 h 28"/>
                <a:gd name="T14" fmla="*/ 0 60000 65536"/>
                <a:gd name="T15" fmla="*/ 0 60000 65536"/>
                <a:gd name="T16" fmla="*/ 0 60000 65536"/>
                <a:gd name="T17" fmla="*/ 0 60000 65536"/>
                <a:gd name="T18" fmla="*/ 0 60000 65536"/>
                <a:gd name="T19" fmla="*/ 0 60000 65536"/>
                <a:gd name="T20" fmla="*/ 0 60000 65536"/>
                <a:gd name="T21" fmla="*/ 0 w 298"/>
                <a:gd name="T22" fmla="*/ 0 h 28"/>
                <a:gd name="T23" fmla="*/ 298 w 29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8">
                  <a:moveTo>
                    <a:pt x="0" y="0"/>
                  </a:moveTo>
                  <a:lnTo>
                    <a:pt x="0" y="0"/>
                  </a:lnTo>
                  <a:lnTo>
                    <a:pt x="2" y="28"/>
                  </a:lnTo>
                  <a:lnTo>
                    <a:pt x="296" y="28"/>
                  </a:lnTo>
                  <a:lnTo>
                    <a:pt x="298" y="0"/>
                  </a:lnTo>
                  <a:lnTo>
                    <a:pt x="0" y="0"/>
                  </a:lnTo>
                  <a:close/>
                </a:path>
              </a:pathLst>
            </a:custGeom>
            <a:solidFill>
              <a:srgbClr val="333333"/>
            </a:solidFill>
            <a:ln w="9525">
              <a:noFill/>
              <a:round/>
              <a:headEnd/>
              <a:tailEnd/>
            </a:ln>
          </p:spPr>
          <p:txBody>
            <a:bodyPr/>
            <a:lstStyle/>
            <a:p>
              <a:endParaRPr lang="en-US"/>
            </a:p>
          </p:txBody>
        </p:sp>
        <p:sp>
          <p:nvSpPr>
            <p:cNvPr id="14353" name="Freeform 15"/>
            <p:cNvSpPr>
              <a:spLocks/>
            </p:cNvSpPr>
            <p:nvPr/>
          </p:nvSpPr>
          <p:spPr bwMode="auto">
            <a:xfrm>
              <a:off x="2809" y="1615"/>
              <a:ext cx="158" cy="318"/>
            </a:xfrm>
            <a:custGeom>
              <a:avLst/>
              <a:gdLst>
                <a:gd name="T0" fmla="*/ 16 w 158"/>
                <a:gd name="T1" fmla="*/ 34 h 318"/>
                <a:gd name="T2" fmla="*/ 22 w 158"/>
                <a:gd name="T3" fmla="*/ 54 h 318"/>
                <a:gd name="T4" fmla="*/ 42 w 158"/>
                <a:gd name="T5" fmla="*/ 94 h 318"/>
                <a:gd name="T6" fmla="*/ 52 w 158"/>
                <a:gd name="T7" fmla="*/ 108 h 318"/>
                <a:gd name="T8" fmla="*/ 28 w 158"/>
                <a:gd name="T9" fmla="*/ 300 h 318"/>
                <a:gd name="T10" fmla="*/ 8 w 158"/>
                <a:gd name="T11" fmla="*/ 300 h 318"/>
                <a:gd name="T12" fmla="*/ 2 w 158"/>
                <a:gd name="T13" fmla="*/ 304 h 318"/>
                <a:gd name="T14" fmla="*/ 0 w 158"/>
                <a:gd name="T15" fmla="*/ 310 h 318"/>
                <a:gd name="T16" fmla="*/ 0 w 158"/>
                <a:gd name="T17" fmla="*/ 312 h 318"/>
                <a:gd name="T18" fmla="*/ 6 w 158"/>
                <a:gd name="T19" fmla="*/ 316 h 318"/>
                <a:gd name="T20" fmla="*/ 36 w 158"/>
                <a:gd name="T21" fmla="*/ 318 h 318"/>
                <a:gd name="T22" fmla="*/ 42 w 158"/>
                <a:gd name="T23" fmla="*/ 316 h 318"/>
                <a:gd name="T24" fmla="*/ 68 w 158"/>
                <a:gd name="T25" fmla="*/ 106 h 318"/>
                <a:gd name="T26" fmla="*/ 68 w 158"/>
                <a:gd name="T27" fmla="*/ 100 h 318"/>
                <a:gd name="T28" fmla="*/ 56 w 158"/>
                <a:gd name="T29" fmla="*/ 86 h 318"/>
                <a:gd name="T30" fmla="*/ 36 w 158"/>
                <a:gd name="T31" fmla="*/ 48 h 318"/>
                <a:gd name="T32" fmla="*/ 34 w 158"/>
                <a:gd name="T33" fmla="*/ 34 h 318"/>
                <a:gd name="T34" fmla="*/ 34 w 158"/>
                <a:gd name="T35" fmla="*/ 32 h 318"/>
                <a:gd name="T36" fmla="*/ 46 w 158"/>
                <a:gd name="T37" fmla="*/ 22 h 318"/>
                <a:gd name="T38" fmla="*/ 80 w 158"/>
                <a:gd name="T39" fmla="*/ 18 h 318"/>
                <a:gd name="T40" fmla="*/ 98 w 158"/>
                <a:gd name="T41" fmla="*/ 18 h 318"/>
                <a:gd name="T42" fmla="*/ 122 w 158"/>
                <a:gd name="T43" fmla="*/ 28 h 318"/>
                <a:gd name="T44" fmla="*/ 126 w 158"/>
                <a:gd name="T45" fmla="*/ 34 h 318"/>
                <a:gd name="T46" fmla="*/ 124 w 158"/>
                <a:gd name="T47" fmla="*/ 40 h 318"/>
                <a:gd name="T48" fmla="*/ 114 w 158"/>
                <a:gd name="T49" fmla="*/ 66 h 318"/>
                <a:gd name="T50" fmla="*/ 92 w 158"/>
                <a:gd name="T51" fmla="*/ 100 h 318"/>
                <a:gd name="T52" fmla="*/ 90 w 158"/>
                <a:gd name="T53" fmla="*/ 106 h 318"/>
                <a:gd name="T54" fmla="*/ 114 w 158"/>
                <a:gd name="T55" fmla="*/ 310 h 318"/>
                <a:gd name="T56" fmla="*/ 122 w 158"/>
                <a:gd name="T57" fmla="*/ 318 h 318"/>
                <a:gd name="T58" fmla="*/ 150 w 158"/>
                <a:gd name="T59" fmla="*/ 318 h 318"/>
                <a:gd name="T60" fmla="*/ 156 w 158"/>
                <a:gd name="T61" fmla="*/ 314 h 318"/>
                <a:gd name="T62" fmla="*/ 158 w 158"/>
                <a:gd name="T63" fmla="*/ 310 h 318"/>
                <a:gd name="T64" fmla="*/ 158 w 158"/>
                <a:gd name="T65" fmla="*/ 306 h 318"/>
                <a:gd name="T66" fmla="*/ 154 w 158"/>
                <a:gd name="T67" fmla="*/ 302 h 318"/>
                <a:gd name="T68" fmla="*/ 150 w 158"/>
                <a:gd name="T69" fmla="*/ 300 h 318"/>
                <a:gd name="T70" fmla="*/ 130 w 158"/>
                <a:gd name="T71" fmla="*/ 300 h 318"/>
                <a:gd name="T72" fmla="*/ 108 w 158"/>
                <a:gd name="T73" fmla="*/ 108 h 318"/>
                <a:gd name="T74" fmla="*/ 128 w 158"/>
                <a:gd name="T75" fmla="*/ 76 h 318"/>
                <a:gd name="T76" fmla="*/ 142 w 158"/>
                <a:gd name="T77" fmla="*/ 44 h 318"/>
                <a:gd name="T78" fmla="*/ 142 w 158"/>
                <a:gd name="T79" fmla="*/ 34 h 318"/>
                <a:gd name="T80" fmla="*/ 136 w 158"/>
                <a:gd name="T81" fmla="*/ 18 h 318"/>
                <a:gd name="T82" fmla="*/ 122 w 158"/>
                <a:gd name="T83" fmla="*/ 8 h 318"/>
                <a:gd name="T84" fmla="*/ 102 w 158"/>
                <a:gd name="T85" fmla="*/ 2 h 318"/>
                <a:gd name="T86" fmla="*/ 80 w 158"/>
                <a:gd name="T87" fmla="*/ 0 h 318"/>
                <a:gd name="T88" fmla="*/ 46 w 158"/>
                <a:gd name="T89" fmla="*/ 6 h 318"/>
                <a:gd name="T90" fmla="*/ 28 w 158"/>
                <a:gd name="T91" fmla="*/ 14 h 318"/>
                <a:gd name="T92" fmla="*/ 18 w 158"/>
                <a:gd name="T93" fmla="*/ 26 h 318"/>
                <a:gd name="T94" fmla="*/ 16 w 158"/>
                <a:gd name="T95" fmla="*/ 34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318"/>
                <a:gd name="T146" fmla="*/ 158 w 158"/>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318">
                  <a:moveTo>
                    <a:pt x="16" y="34"/>
                  </a:moveTo>
                  <a:lnTo>
                    <a:pt x="16" y="34"/>
                  </a:lnTo>
                  <a:lnTo>
                    <a:pt x="18" y="44"/>
                  </a:lnTo>
                  <a:lnTo>
                    <a:pt x="22" y="54"/>
                  </a:lnTo>
                  <a:lnTo>
                    <a:pt x="32" y="76"/>
                  </a:lnTo>
                  <a:lnTo>
                    <a:pt x="42" y="94"/>
                  </a:lnTo>
                  <a:lnTo>
                    <a:pt x="52" y="108"/>
                  </a:lnTo>
                  <a:lnTo>
                    <a:pt x="28" y="300"/>
                  </a:lnTo>
                  <a:lnTo>
                    <a:pt x="8" y="300"/>
                  </a:lnTo>
                  <a:lnTo>
                    <a:pt x="6" y="302"/>
                  </a:lnTo>
                  <a:lnTo>
                    <a:pt x="2" y="304"/>
                  </a:lnTo>
                  <a:lnTo>
                    <a:pt x="0" y="306"/>
                  </a:lnTo>
                  <a:lnTo>
                    <a:pt x="0" y="310"/>
                  </a:lnTo>
                  <a:lnTo>
                    <a:pt x="0" y="312"/>
                  </a:lnTo>
                  <a:lnTo>
                    <a:pt x="2" y="314"/>
                  </a:lnTo>
                  <a:lnTo>
                    <a:pt x="6" y="316"/>
                  </a:lnTo>
                  <a:lnTo>
                    <a:pt x="8" y="318"/>
                  </a:lnTo>
                  <a:lnTo>
                    <a:pt x="36" y="318"/>
                  </a:lnTo>
                  <a:lnTo>
                    <a:pt x="42" y="316"/>
                  </a:lnTo>
                  <a:lnTo>
                    <a:pt x="44" y="310"/>
                  </a:lnTo>
                  <a:lnTo>
                    <a:pt x="68" y="106"/>
                  </a:lnTo>
                  <a:lnTo>
                    <a:pt x="68" y="100"/>
                  </a:lnTo>
                  <a:lnTo>
                    <a:pt x="56" y="86"/>
                  </a:lnTo>
                  <a:lnTo>
                    <a:pt x="46" y="66"/>
                  </a:lnTo>
                  <a:lnTo>
                    <a:pt x="36" y="48"/>
                  </a:lnTo>
                  <a:lnTo>
                    <a:pt x="34" y="40"/>
                  </a:lnTo>
                  <a:lnTo>
                    <a:pt x="34" y="34"/>
                  </a:lnTo>
                  <a:lnTo>
                    <a:pt x="34" y="32"/>
                  </a:lnTo>
                  <a:lnTo>
                    <a:pt x="36" y="28"/>
                  </a:lnTo>
                  <a:lnTo>
                    <a:pt x="46" y="22"/>
                  </a:lnTo>
                  <a:lnTo>
                    <a:pt x="62" y="20"/>
                  </a:lnTo>
                  <a:lnTo>
                    <a:pt x="80" y="18"/>
                  </a:lnTo>
                  <a:lnTo>
                    <a:pt x="98" y="18"/>
                  </a:lnTo>
                  <a:lnTo>
                    <a:pt x="112" y="22"/>
                  </a:lnTo>
                  <a:lnTo>
                    <a:pt x="122" y="28"/>
                  </a:lnTo>
                  <a:lnTo>
                    <a:pt x="124" y="30"/>
                  </a:lnTo>
                  <a:lnTo>
                    <a:pt x="126" y="34"/>
                  </a:lnTo>
                  <a:lnTo>
                    <a:pt x="124" y="40"/>
                  </a:lnTo>
                  <a:lnTo>
                    <a:pt x="122" y="48"/>
                  </a:lnTo>
                  <a:lnTo>
                    <a:pt x="114" y="66"/>
                  </a:lnTo>
                  <a:lnTo>
                    <a:pt x="102" y="86"/>
                  </a:lnTo>
                  <a:lnTo>
                    <a:pt x="92" y="100"/>
                  </a:lnTo>
                  <a:lnTo>
                    <a:pt x="90" y="106"/>
                  </a:lnTo>
                  <a:lnTo>
                    <a:pt x="114" y="310"/>
                  </a:lnTo>
                  <a:lnTo>
                    <a:pt x="118" y="316"/>
                  </a:lnTo>
                  <a:lnTo>
                    <a:pt x="122" y="318"/>
                  </a:lnTo>
                  <a:lnTo>
                    <a:pt x="150" y="318"/>
                  </a:lnTo>
                  <a:lnTo>
                    <a:pt x="154" y="316"/>
                  </a:lnTo>
                  <a:lnTo>
                    <a:pt x="156" y="314"/>
                  </a:lnTo>
                  <a:lnTo>
                    <a:pt x="158" y="312"/>
                  </a:lnTo>
                  <a:lnTo>
                    <a:pt x="158" y="310"/>
                  </a:lnTo>
                  <a:lnTo>
                    <a:pt x="158" y="306"/>
                  </a:lnTo>
                  <a:lnTo>
                    <a:pt x="156" y="304"/>
                  </a:lnTo>
                  <a:lnTo>
                    <a:pt x="154" y="302"/>
                  </a:lnTo>
                  <a:lnTo>
                    <a:pt x="150" y="300"/>
                  </a:lnTo>
                  <a:lnTo>
                    <a:pt x="130" y="300"/>
                  </a:lnTo>
                  <a:lnTo>
                    <a:pt x="108" y="108"/>
                  </a:lnTo>
                  <a:lnTo>
                    <a:pt x="116" y="94"/>
                  </a:lnTo>
                  <a:lnTo>
                    <a:pt x="128" y="76"/>
                  </a:lnTo>
                  <a:lnTo>
                    <a:pt x="138" y="54"/>
                  </a:lnTo>
                  <a:lnTo>
                    <a:pt x="142" y="44"/>
                  </a:lnTo>
                  <a:lnTo>
                    <a:pt x="142" y="34"/>
                  </a:lnTo>
                  <a:lnTo>
                    <a:pt x="140" y="26"/>
                  </a:lnTo>
                  <a:lnTo>
                    <a:pt x="136" y="18"/>
                  </a:lnTo>
                  <a:lnTo>
                    <a:pt x="130" y="12"/>
                  </a:lnTo>
                  <a:lnTo>
                    <a:pt x="122" y="8"/>
                  </a:lnTo>
                  <a:lnTo>
                    <a:pt x="112" y="4"/>
                  </a:lnTo>
                  <a:lnTo>
                    <a:pt x="102" y="2"/>
                  </a:lnTo>
                  <a:lnTo>
                    <a:pt x="80" y="0"/>
                  </a:lnTo>
                  <a:lnTo>
                    <a:pt x="58" y="2"/>
                  </a:lnTo>
                  <a:lnTo>
                    <a:pt x="46" y="6"/>
                  </a:lnTo>
                  <a:lnTo>
                    <a:pt x="36" y="8"/>
                  </a:lnTo>
                  <a:lnTo>
                    <a:pt x="28" y="14"/>
                  </a:lnTo>
                  <a:lnTo>
                    <a:pt x="22" y="20"/>
                  </a:lnTo>
                  <a:lnTo>
                    <a:pt x="18" y="26"/>
                  </a:lnTo>
                  <a:lnTo>
                    <a:pt x="16" y="34"/>
                  </a:lnTo>
                  <a:close/>
                </a:path>
              </a:pathLst>
            </a:custGeom>
            <a:solidFill>
              <a:srgbClr val="B5B2AF"/>
            </a:solidFill>
            <a:ln w="9525">
              <a:noFill/>
              <a:round/>
              <a:headEnd/>
              <a:tailEnd/>
            </a:ln>
          </p:spPr>
          <p:txBody>
            <a:bodyPr/>
            <a:lstStyle/>
            <a:p>
              <a:endParaRPr lang="en-US"/>
            </a:p>
          </p:txBody>
        </p:sp>
        <p:sp>
          <p:nvSpPr>
            <p:cNvPr id="14354" name="Freeform 16"/>
            <p:cNvSpPr>
              <a:spLocks/>
            </p:cNvSpPr>
            <p:nvPr/>
          </p:nvSpPr>
          <p:spPr bwMode="auto">
            <a:xfrm>
              <a:off x="2829" y="1619"/>
              <a:ext cx="64" cy="296"/>
            </a:xfrm>
            <a:custGeom>
              <a:avLst/>
              <a:gdLst>
                <a:gd name="T0" fmla="*/ 42 w 64"/>
                <a:gd name="T1" fmla="*/ 102 h 296"/>
                <a:gd name="T2" fmla="*/ 42 w 64"/>
                <a:gd name="T3" fmla="*/ 102 h 296"/>
                <a:gd name="T4" fmla="*/ 32 w 64"/>
                <a:gd name="T5" fmla="*/ 90 h 296"/>
                <a:gd name="T6" fmla="*/ 22 w 64"/>
                <a:gd name="T7" fmla="*/ 72 h 296"/>
                <a:gd name="T8" fmla="*/ 12 w 64"/>
                <a:gd name="T9" fmla="*/ 50 h 296"/>
                <a:gd name="T10" fmla="*/ 8 w 64"/>
                <a:gd name="T11" fmla="*/ 40 h 296"/>
                <a:gd name="T12" fmla="*/ 6 w 64"/>
                <a:gd name="T13" fmla="*/ 30 h 296"/>
                <a:gd name="T14" fmla="*/ 6 w 64"/>
                <a:gd name="T15" fmla="*/ 30 h 296"/>
                <a:gd name="T16" fmla="*/ 6 w 64"/>
                <a:gd name="T17" fmla="*/ 26 h 296"/>
                <a:gd name="T18" fmla="*/ 8 w 64"/>
                <a:gd name="T19" fmla="*/ 22 h 296"/>
                <a:gd name="T20" fmla="*/ 14 w 64"/>
                <a:gd name="T21" fmla="*/ 16 h 296"/>
                <a:gd name="T22" fmla="*/ 24 w 64"/>
                <a:gd name="T23" fmla="*/ 10 h 296"/>
                <a:gd name="T24" fmla="*/ 34 w 64"/>
                <a:gd name="T25" fmla="*/ 6 h 296"/>
                <a:gd name="T26" fmla="*/ 54 w 64"/>
                <a:gd name="T27" fmla="*/ 2 h 296"/>
                <a:gd name="T28" fmla="*/ 64 w 64"/>
                <a:gd name="T29" fmla="*/ 0 h 296"/>
                <a:gd name="T30" fmla="*/ 64 w 64"/>
                <a:gd name="T31" fmla="*/ 0 h 296"/>
                <a:gd name="T32" fmla="*/ 40 w 64"/>
                <a:gd name="T33" fmla="*/ 2 h 296"/>
                <a:gd name="T34" fmla="*/ 30 w 64"/>
                <a:gd name="T35" fmla="*/ 4 h 296"/>
                <a:gd name="T36" fmla="*/ 20 w 64"/>
                <a:gd name="T37" fmla="*/ 8 h 296"/>
                <a:gd name="T38" fmla="*/ 12 w 64"/>
                <a:gd name="T39" fmla="*/ 12 h 296"/>
                <a:gd name="T40" fmla="*/ 4 w 64"/>
                <a:gd name="T41" fmla="*/ 16 h 296"/>
                <a:gd name="T42" fmla="*/ 0 w 64"/>
                <a:gd name="T43" fmla="*/ 24 h 296"/>
                <a:gd name="T44" fmla="*/ 0 w 64"/>
                <a:gd name="T45" fmla="*/ 30 h 296"/>
                <a:gd name="T46" fmla="*/ 0 w 64"/>
                <a:gd name="T47" fmla="*/ 30 h 296"/>
                <a:gd name="T48" fmla="*/ 0 w 64"/>
                <a:gd name="T49" fmla="*/ 40 h 296"/>
                <a:gd name="T50" fmla="*/ 4 w 64"/>
                <a:gd name="T51" fmla="*/ 50 h 296"/>
                <a:gd name="T52" fmla="*/ 14 w 64"/>
                <a:gd name="T53" fmla="*/ 72 h 296"/>
                <a:gd name="T54" fmla="*/ 26 w 64"/>
                <a:gd name="T55" fmla="*/ 90 h 296"/>
                <a:gd name="T56" fmla="*/ 34 w 64"/>
                <a:gd name="T57" fmla="*/ 102 h 296"/>
                <a:gd name="T58" fmla="*/ 34 w 64"/>
                <a:gd name="T59" fmla="*/ 102 h 296"/>
                <a:gd name="T60" fmla="*/ 12 w 64"/>
                <a:gd name="T61" fmla="*/ 296 h 296"/>
                <a:gd name="T62" fmla="*/ 12 w 64"/>
                <a:gd name="T63" fmla="*/ 296 h 296"/>
                <a:gd name="T64" fmla="*/ 18 w 64"/>
                <a:gd name="T65" fmla="*/ 296 h 296"/>
                <a:gd name="T66" fmla="*/ 18 w 64"/>
                <a:gd name="T67" fmla="*/ 296 h 296"/>
                <a:gd name="T68" fmla="*/ 42 w 64"/>
                <a:gd name="T69" fmla="*/ 102 h 296"/>
                <a:gd name="T70" fmla="*/ 42 w 64"/>
                <a:gd name="T71" fmla="*/ 102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296"/>
                <a:gd name="T110" fmla="*/ 64 w 64"/>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296">
                  <a:moveTo>
                    <a:pt x="42" y="102"/>
                  </a:moveTo>
                  <a:lnTo>
                    <a:pt x="42" y="102"/>
                  </a:lnTo>
                  <a:lnTo>
                    <a:pt x="32" y="90"/>
                  </a:lnTo>
                  <a:lnTo>
                    <a:pt x="22" y="72"/>
                  </a:lnTo>
                  <a:lnTo>
                    <a:pt x="12" y="50"/>
                  </a:lnTo>
                  <a:lnTo>
                    <a:pt x="8" y="40"/>
                  </a:lnTo>
                  <a:lnTo>
                    <a:pt x="6" y="30"/>
                  </a:lnTo>
                  <a:lnTo>
                    <a:pt x="6" y="26"/>
                  </a:lnTo>
                  <a:lnTo>
                    <a:pt x="8" y="22"/>
                  </a:lnTo>
                  <a:lnTo>
                    <a:pt x="14" y="16"/>
                  </a:lnTo>
                  <a:lnTo>
                    <a:pt x="24" y="10"/>
                  </a:lnTo>
                  <a:lnTo>
                    <a:pt x="34" y="6"/>
                  </a:lnTo>
                  <a:lnTo>
                    <a:pt x="54" y="2"/>
                  </a:lnTo>
                  <a:lnTo>
                    <a:pt x="64" y="0"/>
                  </a:lnTo>
                  <a:lnTo>
                    <a:pt x="40" y="2"/>
                  </a:lnTo>
                  <a:lnTo>
                    <a:pt x="30" y="4"/>
                  </a:lnTo>
                  <a:lnTo>
                    <a:pt x="20" y="8"/>
                  </a:lnTo>
                  <a:lnTo>
                    <a:pt x="12" y="12"/>
                  </a:lnTo>
                  <a:lnTo>
                    <a:pt x="4" y="16"/>
                  </a:lnTo>
                  <a:lnTo>
                    <a:pt x="0" y="24"/>
                  </a:lnTo>
                  <a:lnTo>
                    <a:pt x="0" y="30"/>
                  </a:lnTo>
                  <a:lnTo>
                    <a:pt x="0" y="40"/>
                  </a:lnTo>
                  <a:lnTo>
                    <a:pt x="4" y="50"/>
                  </a:lnTo>
                  <a:lnTo>
                    <a:pt x="14" y="72"/>
                  </a:lnTo>
                  <a:lnTo>
                    <a:pt x="26" y="90"/>
                  </a:lnTo>
                  <a:lnTo>
                    <a:pt x="34" y="102"/>
                  </a:lnTo>
                  <a:lnTo>
                    <a:pt x="12" y="296"/>
                  </a:lnTo>
                  <a:lnTo>
                    <a:pt x="18" y="296"/>
                  </a:lnTo>
                  <a:lnTo>
                    <a:pt x="42" y="102"/>
                  </a:lnTo>
                  <a:close/>
                </a:path>
              </a:pathLst>
            </a:custGeom>
            <a:solidFill>
              <a:srgbClr val="F3F1EF"/>
            </a:solidFill>
            <a:ln w="9525">
              <a:noFill/>
              <a:round/>
              <a:headEnd/>
              <a:tailEnd/>
            </a:ln>
          </p:spPr>
          <p:txBody>
            <a:bodyPr/>
            <a:lstStyle/>
            <a:p>
              <a:endParaRPr lang="en-US"/>
            </a:p>
          </p:txBody>
        </p:sp>
        <p:sp>
          <p:nvSpPr>
            <p:cNvPr id="14355" name="Freeform 17"/>
            <p:cNvSpPr>
              <a:spLocks/>
            </p:cNvSpPr>
            <p:nvPr/>
          </p:nvSpPr>
          <p:spPr bwMode="auto">
            <a:xfrm>
              <a:off x="2897" y="1629"/>
              <a:ext cx="48" cy="300"/>
            </a:xfrm>
            <a:custGeom>
              <a:avLst/>
              <a:gdLst>
                <a:gd name="T0" fmla="*/ 36 w 48"/>
                <a:gd name="T1" fmla="*/ 292 h 300"/>
                <a:gd name="T2" fmla="*/ 12 w 48"/>
                <a:gd name="T3" fmla="*/ 94 h 300"/>
                <a:gd name="T4" fmla="*/ 12 w 48"/>
                <a:gd name="T5" fmla="*/ 94 h 300"/>
                <a:gd name="T6" fmla="*/ 14 w 48"/>
                <a:gd name="T7" fmla="*/ 88 h 300"/>
                <a:gd name="T8" fmla="*/ 14 w 48"/>
                <a:gd name="T9" fmla="*/ 88 h 300"/>
                <a:gd name="T10" fmla="*/ 26 w 48"/>
                <a:gd name="T11" fmla="*/ 72 h 300"/>
                <a:gd name="T12" fmla="*/ 36 w 48"/>
                <a:gd name="T13" fmla="*/ 52 h 300"/>
                <a:gd name="T14" fmla="*/ 44 w 48"/>
                <a:gd name="T15" fmla="*/ 34 h 300"/>
                <a:gd name="T16" fmla="*/ 48 w 48"/>
                <a:gd name="T17" fmla="*/ 26 h 300"/>
                <a:gd name="T18" fmla="*/ 48 w 48"/>
                <a:gd name="T19" fmla="*/ 20 h 300"/>
                <a:gd name="T20" fmla="*/ 48 w 48"/>
                <a:gd name="T21" fmla="*/ 20 h 300"/>
                <a:gd name="T22" fmla="*/ 48 w 48"/>
                <a:gd name="T23" fmla="*/ 16 h 300"/>
                <a:gd name="T24" fmla="*/ 44 w 48"/>
                <a:gd name="T25" fmla="*/ 12 h 300"/>
                <a:gd name="T26" fmla="*/ 34 w 48"/>
                <a:gd name="T27" fmla="*/ 6 h 300"/>
                <a:gd name="T28" fmla="*/ 20 w 48"/>
                <a:gd name="T29" fmla="*/ 2 h 300"/>
                <a:gd name="T30" fmla="*/ 2 w 48"/>
                <a:gd name="T31" fmla="*/ 0 h 300"/>
                <a:gd name="T32" fmla="*/ 2 w 48"/>
                <a:gd name="T33" fmla="*/ 0 h 300"/>
                <a:gd name="T34" fmla="*/ 0 w 48"/>
                <a:gd name="T35" fmla="*/ 0 h 300"/>
                <a:gd name="T36" fmla="*/ 0 w 48"/>
                <a:gd name="T37" fmla="*/ 0 h 300"/>
                <a:gd name="T38" fmla="*/ 16 w 48"/>
                <a:gd name="T39" fmla="*/ 2 h 300"/>
                <a:gd name="T40" fmla="*/ 28 w 48"/>
                <a:gd name="T41" fmla="*/ 6 h 300"/>
                <a:gd name="T42" fmla="*/ 38 w 48"/>
                <a:gd name="T43" fmla="*/ 12 h 300"/>
                <a:gd name="T44" fmla="*/ 40 w 48"/>
                <a:gd name="T45" fmla="*/ 16 h 300"/>
                <a:gd name="T46" fmla="*/ 40 w 48"/>
                <a:gd name="T47" fmla="*/ 20 h 300"/>
                <a:gd name="T48" fmla="*/ 40 w 48"/>
                <a:gd name="T49" fmla="*/ 20 h 300"/>
                <a:gd name="T50" fmla="*/ 40 w 48"/>
                <a:gd name="T51" fmla="*/ 26 h 300"/>
                <a:gd name="T52" fmla="*/ 38 w 48"/>
                <a:gd name="T53" fmla="*/ 34 h 300"/>
                <a:gd name="T54" fmla="*/ 30 w 48"/>
                <a:gd name="T55" fmla="*/ 52 h 300"/>
                <a:gd name="T56" fmla="*/ 18 w 48"/>
                <a:gd name="T57" fmla="*/ 72 h 300"/>
                <a:gd name="T58" fmla="*/ 8 w 48"/>
                <a:gd name="T59" fmla="*/ 88 h 300"/>
                <a:gd name="T60" fmla="*/ 8 w 48"/>
                <a:gd name="T61" fmla="*/ 88 h 300"/>
                <a:gd name="T62" fmla="*/ 6 w 48"/>
                <a:gd name="T63" fmla="*/ 94 h 300"/>
                <a:gd name="T64" fmla="*/ 30 w 48"/>
                <a:gd name="T65" fmla="*/ 292 h 300"/>
                <a:gd name="T66" fmla="*/ 30 w 48"/>
                <a:gd name="T67" fmla="*/ 292 h 300"/>
                <a:gd name="T68" fmla="*/ 32 w 48"/>
                <a:gd name="T69" fmla="*/ 298 h 300"/>
                <a:gd name="T70" fmla="*/ 38 w 48"/>
                <a:gd name="T71" fmla="*/ 300 h 300"/>
                <a:gd name="T72" fmla="*/ 44 w 48"/>
                <a:gd name="T73" fmla="*/ 300 h 300"/>
                <a:gd name="T74" fmla="*/ 44 w 48"/>
                <a:gd name="T75" fmla="*/ 300 h 300"/>
                <a:gd name="T76" fmla="*/ 40 w 48"/>
                <a:gd name="T77" fmla="*/ 298 h 300"/>
                <a:gd name="T78" fmla="*/ 36 w 48"/>
                <a:gd name="T79" fmla="*/ 292 h 300"/>
                <a:gd name="T80" fmla="*/ 36 w 48"/>
                <a:gd name="T81" fmla="*/ 292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300"/>
                <a:gd name="T125" fmla="*/ 48 w 48"/>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300">
                  <a:moveTo>
                    <a:pt x="36" y="292"/>
                  </a:moveTo>
                  <a:lnTo>
                    <a:pt x="12" y="94"/>
                  </a:lnTo>
                  <a:lnTo>
                    <a:pt x="14" y="88"/>
                  </a:lnTo>
                  <a:lnTo>
                    <a:pt x="26" y="72"/>
                  </a:lnTo>
                  <a:lnTo>
                    <a:pt x="36" y="52"/>
                  </a:lnTo>
                  <a:lnTo>
                    <a:pt x="44" y="34"/>
                  </a:lnTo>
                  <a:lnTo>
                    <a:pt x="48" y="26"/>
                  </a:lnTo>
                  <a:lnTo>
                    <a:pt x="48" y="20"/>
                  </a:lnTo>
                  <a:lnTo>
                    <a:pt x="48" y="16"/>
                  </a:lnTo>
                  <a:lnTo>
                    <a:pt x="44" y="12"/>
                  </a:lnTo>
                  <a:lnTo>
                    <a:pt x="34" y="6"/>
                  </a:lnTo>
                  <a:lnTo>
                    <a:pt x="20" y="2"/>
                  </a:lnTo>
                  <a:lnTo>
                    <a:pt x="2" y="0"/>
                  </a:lnTo>
                  <a:lnTo>
                    <a:pt x="0" y="0"/>
                  </a:lnTo>
                  <a:lnTo>
                    <a:pt x="16" y="2"/>
                  </a:lnTo>
                  <a:lnTo>
                    <a:pt x="28" y="6"/>
                  </a:lnTo>
                  <a:lnTo>
                    <a:pt x="38" y="12"/>
                  </a:lnTo>
                  <a:lnTo>
                    <a:pt x="40" y="16"/>
                  </a:lnTo>
                  <a:lnTo>
                    <a:pt x="40" y="20"/>
                  </a:lnTo>
                  <a:lnTo>
                    <a:pt x="40" y="26"/>
                  </a:lnTo>
                  <a:lnTo>
                    <a:pt x="38" y="34"/>
                  </a:lnTo>
                  <a:lnTo>
                    <a:pt x="30" y="52"/>
                  </a:lnTo>
                  <a:lnTo>
                    <a:pt x="18" y="72"/>
                  </a:lnTo>
                  <a:lnTo>
                    <a:pt x="8" y="88"/>
                  </a:lnTo>
                  <a:lnTo>
                    <a:pt x="6" y="94"/>
                  </a:lnTo>
                  <a:lnTo>
                    <a:pt x="30" y="292"/>
                  </a:lnTo>
                  <a:lnTo>
                    <a:pt x="32" y="298"/>
                  </a:lnTo>
                  <a:lnTo>
                    <a:pt x="38" y="300"/>
                  </a:lnTo>
                  <a:lnTo>
                    <a:pt x="44" y="300"/>
                  </a:lnTo>
                  <a:lnTo>
                    <a:pt x="40" y="298"/>
                  </a:lnTo>
                  <a:lnTo>
                    <a:pt x="36" y="292"/>
                  </a:lnTo>
                  <a:close/>
                </a:path>
              </a:pathLst>
            </a:custGeom>
            <a:solidFill>
              <a:srgbClr val="F3F1EF"/>
            </a:solidFill>
            <a:ln w="9525">
              <a:noFill/>
              <a:round/>
              <a:headEnd/>
              <a:tailEnd/>
            </a:ln>
          </p:spPr>
          <p:txBody>
            <a:bodyPr/>
            <a:lstStyle/>
            <a:p>
              <a:endParaRPr lang="en-US"/>
            </a:p>
          </p:txBody>
        </p:sp>
        <p:sp>
          <p:nvSpPr>
            <p:cNvPr id="14356" name="Freeform 18"/>
            <p:cNvSpPr>
              <a:spLocks/>
            </p:cNvSpPr>
            <p:nvPr/>
          </p:nvSpPr>
          <p:spPr bwMode="auto">
            <a:xfrm>
              <a:off x="2747" y="1921"/>
              <a:ext cx="84" cy="18"/>
            </a:xfrm>
            <a:custGeom>
              <a:avLst/>
              <a:gdLst>
                <a:gd name="T0" fmla="*/ 0 w 84"/>
                <a:gd name="T1" fmla="*/ 18 h 18"/>
                <a:gd name="T2" fmla="*/ 84 w 84"/>
                <a:gd name="T3" fmla="*/ 18 h 18"/>
                <a:gd name="T4" fmla="*/ 84 w 84"/>
                <a:gd name="T5" fmla="*/ 0 h 18"/>
                <a:gd name="T6" fmla="*/ 2 w 84"/>
                <a:gd name="T7" fmla="*/ 0 h 18"/>
                <a:gd name="T8" fmla="*/ 2 w 84"/>
                <a:gd name="T9" fmla="*/ 0 h 18"/>
                <a:gd name="T10" fmla="*/ 2 w 84"/>
                <a:gd name="T11" fmla="*/ 8 h 18"/>
                <a:gd name="T12" fmla="*/ 0 w 84"/>
                <a:gd name="T13" fmla="*/ 12 h 18"/>
                <a:gd name="T14" fmla="*/ 0 w 84"/>
                <a:gd name="T15" fmla="*/ 18 h 18"/>
                <a:gd name="T16" fmla="*/ 0 w 84"/>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8"/>
                <a:gd name="T29" fmla="*/ 84 w 8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8">
                  <a:moveTo>
                    <a:pt x="0" y="18"/>
                  </a:moveTo>
                  <a:lnTo>
                    <a:pt x="84" y="18"/>
                  </a:lnTo>
                  <a:lnTo>
                    <a:pt x="84" y="0"/>
                  </a:lnTo>
                  <a:lnTo>
                    <a:pt x="2" y="0"/>
                  </a:lnTo>
                  <a:lnTo>
                    <a:pt x="2" y="8"/>
                  </a:lnTo>
                  <a:lnTo>
                    <a:pt x="0" y="12"/>
                  </a:lnTo>
                  <a:lnTo>
                    <a:pt x="0" y="18"/>
                  </a:lnTo>
                  <a:close/>
                </a:path>
              </a:pathLst>
            </a:custGeom>
            <a:solidFill>
              <a:srgbClr val="000000"/>
            </a:solidFill>
            <a:ln w="9525">
              <a:noFill/>
              <a:round/>
              <a:headEnd/>
              <a:tailEnd/>
            </a:ln>
          </p:spPr>
          <p:txBody>
            <a:bodyPr/>
            <a:lstStyle/>
            <a:p>
              <a:endParaRPr lang="en-US"/>
            </a:p>
          </p:txBody>
        </p:sp>
        <p:sp>
          <p:nvSpPr>
            <p:cNvPr id="14357" name="Rectangle 19"/>
            <p:cNvSpPr>
              <a:spLocks noChangeArrowheads="1"/>
            </p:cNvSpPr>
            <p:nvPr/>
          </p:nvSpPr>
          <p:spPr bwMode="auto">
            <a:xfrm>
              <a:off x="2855" y="1921"/>
              <a:ext cx="66" cy="18"/>
            </a:xfrm>
            <a:prstGeom prst="rect">
              <a:avLst/>
            </a:prstGeom>
            <a:solidFill>
              <a:srgbClr val="000000"/>
            </a:solidFill>
            <a:ln w="9525">
              <a:noFill/>
              <a:miter lim="800000"/>
              <a:headEnd/>
              <a:tailEnd/>
            </a:ln>
          </p:spPr>
          <p:txBody>
            <a:bodyPr/>
            <a:lstStyle/>
            <a:p>
              <a:endParaRPr lang="en-US"/>
            </a:p>
          </p:txBody>
        </p:sp>
        <p:sp>
          <p:nvSpPr>
            <p:cNvPr id="14358" name="Freeform 20"/>
            <p:cNvSpPr>
              <a:spLocks/>
            </p:cNvSpPr>
            <p:nvPr/>
          </p:nvSpPr>
          <p:spPr bwMode="auto">
            <a:xfrm>
              <a:off x="2947" y="1921"/>
              <a:ext cx="84" cy="18"/>
            </a:xfrm>
            <a:custGeom>
              <a:avLst/>
              <a:gdLst>
                <a:gd name="T0" fmla="*/ 0 w 84"/>
                <a:gd name="T1" fmla="*/ 18 h 18"/>
                <a:gd name="T2" fmla="*/ 84 w 84"/>
                <a:gd name="T3" fmla="*/ 18 h 18"/>
                <a:gd name="T4" fmla="*/ 84 w 84"/>
                <a:gd name="T5" fmla="*/ 18 h 18"/>
                <a:gd name="T6" fmla="*/ 84 w 84"/>
                <a:gd name="T7" fmla="*/ 12 h 18"/>
                <a:gd name="T8" fmla="*/ 82 w 84"/>
                <a:gd name="T9" fmla="*/ 0 h 18"/>
                <a:gd name="T10" fmla="*/ 0 w 84"/>
                <a:gd name="T11" fmla="*/ 0 h 18"/>
                <a:gd name="T12" fmla="*/ 0 w 84"/>
                <a:gd name="T13" fmla="*/ 18 h 18"/>
                <a:gd name="T14" fmla="*/ 0 60000 65536"/>
                <a:gd name="T15" fmla="*/ 0 60000 65536"/>
                <a:gd name="T16" fmla="*/ 0 60000 65536"/>
                <a:gd name="T17" fmla="*/ 0 60000 65536"/>
                <a:gd name="T18" fmla="*/ 0 60000 65536"/>
                <a:gd name="T19" fmla="*/ 0 60000 65536"/>
                <a:gd name="T20" fmla="*/ 0 60000 65536"/>
                <a:gd name="T21" fmla="*/ 0 w 84"/>
                <a:gd name="T22" fmla="*/ 0 h 18"/>
                <a:gd name="T23" fmla="*/ 84 w 8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8">
                  <a:moveTo>
                    <a:pt x="0" y="18"/>
                  </a:moveTo>
                  <a:lnTo>
                    <a:pt x="84" y="18"/>
                  </a:lnTo>
                  <a:lnTo>
                    <a:pt x="84" y="12"/>
                  </a:lnTo>
                  <a:lnTo>
                    <a:pt x="82" y="0"/>
                  </a:lnTo>
                  <a:lnTo>
                    <a:pt x="0" y="0"/>
                  </a:lnTo>
                  <a:lnTo>
                    <a:pt x="0" y="18"/>
                  </a:lnTo>
                  <a:close/>
                </a:path>
              </a:pathLst>
            </a:custGeom>
            <a:solidFill>
              <a:srgbClr val="000000"/>
            </a:solidFill>
            <a:ln w="9525">
              <a:noFill/>
              <a:round/>
              <a:headEnd/>
              <a:tailEnd/>
            </a:ln>
          </p:spPr>
          <p:txBody>
            <a:bodyPr/>
            <a:lstStyle/>
            <a:p>
              <a:endParaRPr lang="en-US"/>
            </a:p>
          </p:txBody>
        </p:sp>
        <p:sp>
          <p:nvSpPr>
            <p:cNvPr id="14359" name="Freeform 21"/>
            <p:cNvSpPr>
              <a:spLocks/>
            </p:cNvSpPr>
            <p:nvPr/>
          </p:nvSpPr>
          <p:spPr bwMode="auto">
            <a:xfrm>
              <a:off x="2749" y="1913"/>
              <a:ext cx="82" cy="8"/>
            </a:xfrm>
            <a:custGeom>
              <a:avLst/>
              <a:gdLst>
                <a:gd name="T0" fmla="*/ 0 w 82"/>
                <a:gd name="T1" fmla="*/ 0 h 8"/>
                <a:gd name="T2" fmla="*/ 0 w 82"/>
                <a:gd name="T3" fmla="*/ 0 h 8"/>
                <a:gd name="T4" fmla="*/ 0 w 82"/>
                <a:gd name="T5" fmla="*/ 8 h 8"/>
                <a:gd name="T6" fmla="*/ 82 w 82"/>
                <a:gd name="T7" fmla="*/ 8 h 8"/>
                <a:gd name="T8" fmla="*/ 82 w 82"/>
                <a:gd name="T9" fmla="*/ 0 h 8"/>
                <a:gd name="T10" fmla="*/ 0 w 82"/>
                <a:gd name="T11" fmla="*/ 0 h 8"/>
                <a:gd name="T12" fmla="*/ 0 60000 65536"/>
                <a:gd name="T13" fmla="*/ 0 60000 65536"/>
                <a:gd name="T14" fmla="*/ 0 60000 65536"/>
                <a:gd name="T15" fmla="*/ 0 60000 65536"/>
                <a:gd name="T16" fmla="*/ 0 60000 65536"/>
                <a:gd name="T17" fmla="*/ 0 60000 65536"/>
                <a:gd name="T18" fmla="*/ 0 w 82"/>
                <a:gd name="T19" fmla="*/ 0 h 8"/>
                <a:gd name="T20" fmla="*/ 82 w 82"/>
                <a:gd name="T21" fmla="*/ 8 h 8"/>
              </a:gdLst>
              <a:ahLst/>
              <a:cxnLst>
                <a:cxn ang="T12">
                  <a:pos x="T0" y="T1"/>
                </a:cxn>
                <a:cxn ang="T13">
                  <a:pos x="T2" y="T3"/>
                </a:cxn>
                <a:cxn ang="T14">
                  <a:pos x="T4" y="T5"/>
                </a:cxn>
                <a:cxn ang="T15">
                  <a:pos x="T6" y="T7"/>
                </a:cxn>
                <a:cxn ang="T16">
                  <a:pos x="T8" y="T9"/>
                </a:cxn>
                <a:cxn ang="T17">
                  <a:pos x="T10" y="T11"/>
                </a:cxn>
              </a:cxnLst>
              <a:rect l="T18" t="T19" r="T20" b="T21"/>
              <a:pathLst>
                <a:path w="82" h="8">
                  <a:moveTo>
                    <a:pt x="0" y="0"/>
                  </a:moveTo>
                  <a:lnTo>
                    <a:pt x="0" y="0"/>
                  </a:lnTo>
                  <a:lnTo>
                    <a:pt x="0" y="8"/>
                  </a:lnTo>
                  <a:lnTo>
                    <a:pt x="82" y="8"/>
                  </a:lnTo>
                  <a:lnTo>
                    <a:pt x="82" y="0"/>
                  </a:lnTo>
                  <a:lnTo>
                    <a:pt x="0" y="0"/>
                  </a:lnTo>
                  <a:close/>
                </a:path>
              </a:pathLst>
            </a:custGeom>
            <a:solidFill>
              <a:srgbClr val="333333"/>
            </a:solidFill>
            <a:ln w="9525">
              <a:noFill/>
              <a:round/>
              <a:headEnd/>
              <a:tailEnd/>
            </a:ln>
          </p:spPr>
          <p:txBody>
            <a:bodyPr/>
            <a:lstStyle/>
            <a:p>
              <a:endParaRPr lang="en-US"/>
            </a:p>
          </p:txBody>
        </p:sp>
        <p:sp>
          <p:nvSpPr>
            <p:cNvPr id="14360" name="Rectangle 22"/>
            <p:cNvSpPr>
              <a:spLocks noChangeArrowheads="1"/>
            </p:cNvSpPr>
            <p:nvPr/>
          </p:nvSpPr>
          <p:spPr bwMode="auto">
            <a:xfrm>
              <a:off x="2855" y="1913"/>
              <a:ext cx="66" cy="8"/>
            </a:xfrm>
            <a:prstGeom prst="rect">
              <a:avLst/>
            </a:prstGeom>
            <a:solidFill>
              <a:srgbClr val="333333"/>
            </a:solidFill>
            <a:ln w="9525">
              <a:noFill/>
              <a:miter lim="800000"/>
              <a:headEnd/>
              <a:tailEnd/>
            </a:ln>
          </p:spPr>
          <p:txBody>
            <a:bodyPr/>
            <a:lstStyle/>
            <a:p>
              <a:endParaRPr lang="en-US"/>
            </a:p>
          </p:txBody>
        </p:sp>
        <p:sp>
          <p:nvSpPr>
            <p:cNvPr id="14361" name="Freeform 23"/>
            <p:cNvSpPr>
              <a:spLocks/>
            </p:cNvSpPr>
            <p:nvPr/>
          </p:nvSpPr>
          <p:spPr bwMode="auto">
            <a:xfrm>
              <a:off x="2947" y="1913"/>
              <a:ext cx="84" cy="8"/>
            </a:xfrm>
            <a:custGeom>
              <a:avLst/>
              <a:gdLst>
                <a:gd name="T0" fmla="*/ 0 w 84"/>
                <a:gd name="T1" fmla="*/ 0 h 8"/>
                <a:gd name="T2" fmla="*/ 0 w 84"/>
                <a:gd name="T3" fmla="*/ 8 h 8"/>
                <a:gd name="T4" fmla="*/ 82 w 84"/>
                <a:gd name="T5" fmla="*/ 8 h 8"/>
                <a:gd name="T6" fmla="*/ 82 w 84"/>
                <a:gd name="T7" fmla="*/ 8 h 8"/>
                <a:gd name="T8" fmla="*/ 84 w 84"/>
                <a:gd name="T9" fmla="*/ 0 h 8"/>
                <a:gd name="T10" fmla="*/ 0 w 84"/>
                <a:gd name="T11" fmla="*/ 0 h 8"/>
                <a:gd name="T12" fmla="*/ 0 60000 65536"/>
                <a:gd name="T13" fmla="*/ 0 60000 65536"/>
                <a:gd name="T14" fmla="*/ 0 60000 65536"/>
                <a:gd name="T15" fmla="*/ 0 60000 65536"/>
                <a:gd name="T16" fmla="*/ 0 60000 65536"/>
                <a:gd name="T17" fmla="*/ 0 60000 65536"/>
                <a:gd name="T18" fmla="*/ 0 w 84"/>
                <a:gd name="T19" fmla="*/ 0 h 8"/>
                <a:gd name="T20" fmla="*/ 84 w 84"/>
                <a:gd name="T21" fmla="*/ 8 h 8"/>
              </a:gdLst>
              <a:ahLst/>
              <a:cxnLst>
                <a:cxn ang="T12">
                  <a:pos x="T0" y="T1"/>
                </a:cxn>
                <a:cxn ang="T13">
                  <a:pos x="T2" y="T3"/>
                </a:cxn>
                <a:cxn ang="T14">
                  <a:pos x="T4" y="T5"/>
                </a:cxn>
                <a:cxn ang="T15">
                  <a:pos x="T6" y="T7"/>
                </a:cxn>
                <a:cxn ang="T16">
                  <a:pos x="T8" y="T9"/>
                </a:cxn>
                <a:cxn ang="T17">
                  <a:pos x="T10" y="T11"/>
                </a:cxn>
              </a:cxnLst>
              <a:rect l="T18" t="T19" r="T20" b="T21"/>
              <a:pathLst>
                <a:path w="84" h="8">
                  <a:moveTo>
                    <a:pt x="0" y="0"/>
                  </a:moveTo>
                  <a:lnTo>
                    <a:pt x="0" y="8"/>
                  </a:lnTo>
                  <a:lnTo>
                    <a:pt x="82" y="8"/>
                  </a:lnTo>
                  <a:lnTo>
                    <a:pt x="84" y="0"/>
                  </a:lnTo>
                  <a:lnTo>
                    <a:pt x="0" y="0"/>
                  </a:lnTo>
                  <a:close/>
                </a:path>
              </a:pathLst>
            </a:custGeom>
            <a:solidFill>
              <a:srgbClr val="333333"/>
            </a:solidFill>
            <a:ln w="9525">
              <a:noFill/>
              <a:round/>
              <a:headEnd/>
              <a:tailEnd/>
            </a:ln>
          </p:spPr>
          <p:txBody>
            <a:bodyPr/>
            <a:lstStyle/>
            <a:p>
              <a:endParaRPr lang="en-US"/>
            </a:p>
          </p:txBody>
        </p:sp>
      </p:grpSp>
      <p:graphicFrame>
        <p:nvGraphicFramePr>
          <p:cNvPr id="26" name="Diagram 25"/>
          <p:cNvGraphicFramePr/>
          <p:nvPr/>
        </p:nvGraphicFramePr>
        <p:xfrm>
          <a:off x="533400" y="914400"/>
          <a:ext cx="2209800" cy="134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Slide Number Placeholder 26"/>
          <p:cNvSpPr>
            <a:spLocks noGrp="1"/>
          </p:cNvSpPr>
          <p:nvPr>
            <p:ph type="sldNum" sz="quarter" idx="12"/>
          </p:nvPr>
        </p:nvSpPr>
        <p:spPr/>
        <p:txBody>
          <a:bodyPr/>
          <a:lstStyle/>
          <a:p>
            <a:pPr>
              <a:defRPr/>
            </a:pPr>
            <a:fld id="{030F3D0D-931C-4549-A4F8-E99905D9B6D3}" type="slidenum">
              <a:rPr lang="en-US" smtClean="0"/>
              <a:pPr>
                <a:defRPr/>
              </a:pPr>
              <a:t>105</a:t>
            </a:fld>
            <a:endParaRPr lang="en-US"/>
          </a:p>
        </p:txBody>
      </p:sp>
      <p:pic>
        <p:nvPicPr>
          <p:cNvPr id="14342" name="Picture 3" descr="C:\Users\Ann Zeisset\AppData\Local\Microsoft\Windows\Temporary Internet Files\Content.IE5\6B5OQ54F\MPj04222720000[1].jpg"/>
          <p:cNvPicPr>
            <a:picLocks noChangeAspect="1" noChangeArrowheads="1"/>
          </p:cNvPicPr>
          <p:nvPr/>
        </p:nvPicPr>
        <p:blipFill>
          <a:blip r:embed="rId7" cstate="print"/>
          <a:srcRect/>
          <a:stretch>
            <a:fillRect/>
          </a:stretch>
        </p:blipFill>
        <p:spPr bwMode="auto">
          <a:xfrm>
            <a:off x="6400800" y="22860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04800" y="1066800"/>
            <a:ext cx="8534400" cy="5029200"/>
          </a:xfrm>
        </p:spPr>
        <p:txBody>
          <a:bodyPr/>
          <a:lstStyle/>
          <a:p>
            <a:pPr>
              <a:buNone/>
            </a:pPr>
            <a:r>
              <a:rPr lang="en-US" sz="2800" dirty="0" smtClean="0"/>
              <a:t>Nursemaid’s elbow, right arm, initial encounter</a:t>
            </a:r>
          </a:p>
          <a:p>
            <a:pPr>
              <a:buNone/>
            </a:pPr>
            <a:endParaRPr lang="en-US" sz="2800" dirty="0" smtClean="0"/>
          </a:p>
          <a:p>
            <a:pPr>
              <a:buNone/>
            </a:pPr>
            <a:r>
              <a:rPr lang="en-US" sz="2800" dirty="0" smtClean="0"/>
              <a:t>ICD-9-CM:</a:t>
            </a:r>
          </a:p>
          <a:p>
            <a:pPr>
              <a:buNone/>
            </a:pPr>
            <a:r>
              <a:rPr lang="en-US" sz="2800" dirty="0" smtClean="0"/>
              <a:t>832.2 – Closed posterior dislocation of elbow</a:t>
            </a:r>
          </a:p>
          <a:p>
            <a:pPr>
              <a:buNone/>
            </a:pPr>
            <a:endParaRPr lang="en-US" sz="2800" dirty="0" smtClean="0"/>
          </a:p>
          <a:p>
            <a:pPr>
              <a:buNone/>
            </a:pPr>
            <a:r>
              <a:rPr lang="en-US" sz="2800" dirty="0" smtClean="0"/>
              <a:t>ICD-10-CM:</a:t>
            </a:r>
          </a:p>
          <a:p>
            <a:pPr>
              <a:buNone/>
            </a:pPr>
            <a:r>
              <a:rPr lang="en-US" sz="2800" dirty="0" smtClean="0"/>
              <a:t>S53.031A – Nursemaid’s elbow, right arm, initial encounter</a:t>
            </a:r>
          </a:p>
          <a:p>
            <a:pPr>
              <a:buNone/>
            </a:pPr>
            <a:r>
              <a:rPr lang="en-US" sz="2800" i="1" dirty="0" smtClean="0"/>
              <a:t>(Subsequent encounter would use 7</a:t>
            </a:r>
            <a:r>
              <a:rPr lang="en-US" sz="2800" i="1" baseline="30000" dirty="0" smtClean="0"/>
              <a:t>th</a:t>
            </a:r>
            <a:r>
              <a:rPr lang="en-US" sz="2800" i="1" dirty="0" smtClean="0"/>
              <a:t> character D,</a:t>
            </a:r>
          </a:p>
          <a:p>
            <a:pPr>
              <a:buNone/>
            </a:pPr>
            <a:r>
              <a:rPr lang="en-US" sz="2800" i="1" dirty="0" err="1" smtClean="0"/>
              <a:t>Sequela</a:t>
            </a:r>
            <a:r>
              <a:rPr lang="en-US" sz="2800" i="1" dirty="0" smtClean="0"/>
              <a:t> (late effect) would use 7</a:t>
            </a:r>
            <a:r>
              <a:rPr lang="en-US" sz="2800" i="1" baseline="30000" dirty="0" smtClean="0"/>
              <a:t>th</a:t>
            </a:r>
            <a:r>
              <a:rPr lang="en-US" sz="2800" i="1" dirty="0" smtClean="0"/>
              <a:t> character S)</a:t>
            </a:r>
          </a:p>
          <a:p>
            <a:pPr>
              <a:buNone/>
            </a:pPr>
            <a:endParaRPr lang="en-US" dirty="0" smtClean="0"/>
          </a:p>
          <a:p>
            <a:pPr>
              <a:buNone/>
            </a:pP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228600" y="1143000"/>
            <a:ext cx="8610600" cy="4953000"/>
          </a:xfrm>
        </p:spPr>
        <p:txBody>
          <a:bodyPr/>
          <a:lstStyle/>
          <a:p>
            <a:pPr>
              <a:buNone/>
            </a:pPr>
            <a:r>
              <a:rPr lang="en-US" sz="2800" dirty="0" smtClean="0"/>
              <a:t>Sprained ankle, right, initial encounter</a:t>
            </a:r>
          </a:p>
          <a:p>
            <a:pPr>
              <a:buNone/>
            </a:pPr>
            <a:endParaRPr lang="en-US" sz="2800" dirty="0" smtClean="0"/>
          </a:p>
          <a:p>
            <a:pPr>
              <a:buNone/>
            </a:pPr>
            <a:r>
              <a:rPr lang="en-US" sz="2800" dirty="0" smtClean="0"/>
              <a:t>ICD-9-CM:</a:t>
            </a:r>
          </a:p>
          <a:p>
            <a:pPr>
              <a:buNone/>
            </a:pPr>
            <a:r>
              <a:rPr lang="en-US" sz="2800" dirty="0" smtClean="0"/>
              <a:t>845.00 – sprain and strain, ankle, unspecified site</a:t>
            </a:r>
          </a:p>
          <a:p>
            <a:pPr>
              <a:buNone/>
            </a:pPr>
            <a:r>
              <a:rPr lang="en-US" sz="2800" i="1" dirty="0" smtClean="0"/>
              <a:t>(More specific codes for specific ligaments)</a:t>
            </a:r>
          </a:p>
          <a:p>
            <a:pPr>
              <a:buNone/>
            </a:pPr>
            <a:endParaRPr lang="en-US" sz="2800" dirty="0" smtClean="0"/>
          </a:p>
          <a:p>
            <a:pPr>
              <a:buNone/>
            </a:pPr>
            <a:r>
              <a:rPr lang="en-US" sz="2800" dirty="0" smtClean="0"/>
              <a:t>ICD-10-CM:</a:t>
            </a:r>
          </a:p>
          <a:p>
            <a:pPr>
              <a:buNone/>
            </a:pPr>
            <a:r>
              <a:rPr lang="en-US" sz="2800" dirty="0" smtClean="0"/>
              <a:t>S93.401A – Sprain of unspecified ligament of right ankle, initial encounter</a:t>
            </a:r>
          </a:p>
          <a:p>
            <a:pPr>
              <a:buNone/>
            </a:pPr>
            <a:r>
              <a:rPr lang="en-US" sz="2800" i="1" dirty="0" smtClean="0"/>
              <a:t>(More specific codes for specific ligaments)</a:t>
            </a:r>
          </a:p>
          <a:p>
            <a:pPr>
              <a:buNone/>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85800" cy="5486400"/>
          </a:xfrm>
          <a:solidFill>
            <a:schemeClr val="accent2">
              <a:lumMod val="20000"/>
              <a:lumOff val="80000"/>
            </a:schemeClr>
          </a:solidFill>
        </p:spPr>
        <p:txBody>
          <a:bodyPr vert="vert">
            <a:noAutofit/>
          </a:bodyPr>
          <a:lstStyle/>
          <a:p>
            <a:pPr>
              <a:defRPr/>
            </a:pPr>
            <a:r>
              <a:rPr lang="en-US" sz="2300" dirty="0" smtClean="0"/>
              <a:t>Poisoning, Adverse Effect, Underdose</a:t>
            </a:r>
            <a:endParaRPr lang="en-US" sz="2300" dirty="0"/>
          </a:p>
        </p:txBody>
      </p:sp>
      <p:graphicFrame>
        <p:nvGraphicFramePr>
          <p:cNvPr id="6" name="Content Placeholder 5"/>
          <p:cNvGraphicFramePr>
            <a:graphicFrameLocks noGrp="1"/>
          </p:cNvGraphicFramePr>
          <p:nvPr>
            <p:ph idx="1"/>
          </p:nvPr>
        </p:nvGraphicFramePr>
        <p:xfrm>
          <a:off x="3352800" y="685800"/>
          <a:ext cx="5638800" cy="4892040"/>
        </p:xfrm>
        <a:graphic>
          <a:graphicData uri="http://schemas.openxmlformats.org/drawingml/2006/table">
            <a:tbl>
              <a:tblPr firstRow="1" bandRow="1">
                <a:tableStyleId>{21E4AEA4-8DFA-4A89-87EB-49C32662AFE0}</a:tableStyleId>
              </a:tblPr>
              <a:tblGrid>
                <a:gridCol w="1905000"/>
                <a:gridCol w="3733800"/>
              </a:tblGrid>
              <a:tr h="1246991">
                <a:tc>
                  <a:txBody>
                    <a:bodyPr/>
                    <a:lstStyle/>
                    <a:p>
                      <a:r>
                        <a:rPr lang="en-US" sz="2400" dirty="0" smtClean="0"/>
                        <a:t>Poisoning</a:t>
                      </a:r>
                      <a:endParaRPr lang="en-US" sz="2400" dirty="0"/>
                    </a:p>
                  </a:txBody>
                  <a:tcPr/>
                </a:tc>
                <a:tc>
                  <a:txBody>
                    <a:bodyPr/>
                    <a:lstStyle/>
                    <a:p>
                      <a:r>
                        <a:rPr lang="en-US" sz="2400" dirty="0" smtClean="0"/>
                        <a:t>Overdose of substances</a:t>
                      </a:r>
                    </a:p>
                    <a:p>
                      <a:r>
                        <a:rPr lang="en-US" sz="2400" dirty="0" smtClean="0"/>
                        <a:t>Wrong substance given or taken in error</a:t>
                      </a:r>
                      <a:endParaRPr lang="en-US" sz="2400" dirty="0"/>
                    </a:p>
                  </a:txBody>
                  <a:tcPr/>
                </a:tc>
              </a:tr>
              <a:tr h="1630680">
                <a:tc>
                  <a:txBody>
                    <a:bodyPr/>
                    <a:lstStyle/>
                    <a:p>
                      <a:r>
                        <a:rPr lang="en-US" sz="2400" dirty="0" smtClean="0"/>
                        <a:t>Adverse effect</a:t>
                      </a:r>
                      <a:endParaRPr lang="en-US" sz="2400" dirty="0"/>
                    </a:p>
                  </a:txBody>
                  <a:tcPr/>
                </a:tc>
                <a:tc>
                  <a:txBody>
                    <a:bodyPr/>
                    <a:lstStyle/>
                    <a:p>
                      <a:r>
                        <a:rPr lang="en-US" sz="2400" dirty="0" smtClean="0"/>
                        <a:t>“Hypersensitivity,” “reaction,” or correct substance properly administered</a:t>
                      </a:r>
                      <a:endParaRPr lang="en-US" sz="2400" dirty="0"/>
                    </a:p>
                  </a:txBody>
                  <a:tcPr/>
                </a:tc>
              </a:tr>
              <a:tr h="2014369">
                <a:tc>
                  <a:txBody>
                    <a:bodyPr/>
                    <a:lstStyle/>
                    <a:p>
                      <a:r>
                        <a:rPr lang="en-US" sz="2400" dirty="0" smtClean="0"/>
                        <a:t>Underdosing</a:t>
                      </a:r>
                      <a:endParaRPr lang="en-US" sz="2400" dirty="0"/>
                    </a:p>
                  </a:txBody>
                  <a:tcPr/>
                </a:tc>
                <a:tc>
                  <a:txBody>
                    <a:bodyPr/>
                    <a:lstStyle/>
                    <a:p>
                      <a:r>
                        <a:rPr lang="en-US" sz="2400" dirty="0" smtClean="0"/>
                        <a:t>Taking less of medication than is prescribed or instructed by manufacturer either inadvertently or deliberately </a:t>
                      </a:r>
                      <a:endParaRPr lang="en-US" sz="2400" dirty="0"/>
                    </a:p>
                  </a:txBody>
                  <a:tcPr/>
                </a:tc>
              </a:tr>
            </a:tbl>
          </a:graphicData>
        </a:graphic>
      </p:graphicFrame>
      <p:sp>
        <p:nvSpPr>
          <p:cNvPr id="4" name="Text Placeholder 3"/>
          <p:cNvSpPr>
            <a:spLocks noGrp="1"/>
          </p:cNvSpPr>
          <p:nvPr>
            <p:ph type="body" sz="half" idx="2"/>
          </p:nvPr>
        </p:nvSpPr>
        <p:spPr>
          <a:xfrm>
            <a:off x="1066800" y="685800"/>
            <a:ext cx="1560513" cy="4876800"/>
          </a:xfrm>
          <a:solidFill>
            <a:schemeClr val="accent2">
              <a:lumMod val="60000"/>
              <a:lumOff val="40000"/>
            </a:schemeClr>
          </a:solidFill>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BEAD8F52-2DCD-4E31-B539-715DE3308008}" type="slidenum">
              <a:rPr lang="en-US" smtClean="0"/>
              <a:pPr>
                <a:defRPr/>
              </a:pPr>
              <a:t>108</a:t>
            </a:fld>
            <a:endParaRPr lang="en-US"/>
          </a:p>
        </p:txBody>
      </p:sp>
      <p:graphicFrame>
        <p:nvGraphicFramePr>
          <p:cNvPr id="5" name="Diagram 4"/>
          <p:cNvGraphicFramePr/>
          <p:nvPr/>
        </p:nvGraphicFramePr>
        <p:xfrm>
          <a:off x="762000" y="685800"/>
          <a:ext cx="1905000" cy="104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79" name="Picture 2" descr="C:\Users\Ann Zeisset\AppData\Local\Microsoft\Windows\Temporary Internet Files\Content.IE5\2A7PMTYH\MCj04396020000[1].png"/>
          <p:cNvPicPr>
            <a:picLocks noChangeAspect="1" noChangeArrowheads="1"/>
          </p:cNvPicPr>
          <p:nvPr/>
        </p:nvPicPr>
        <p:blipFill>
          <a:blip r:embed="rId7" cstate="print"/>
          <a:srcRect/>
          <a:stretch>
            <a:fillRect/>
          </a:stretch>
        </p:blipFill>
        <p:spPr bwMode="auto">
          <a:xfrm>
            <a:off x="152400" y="3124200"/>
            <a:ext cx="2971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dirty="0" smtClean="0"/>
          </a:p>
        </p:txBody>
      </p:sp>
      <p:sp>
        <p:nvSpPr>
          <p:cNvPr id="34819" name="Rectangle 3"/>
          <p:cNvSpPr>
            <a:spLocks noGrp="1" noChangeArrowheads="1"/>
          </p:cNvSpPr>
          <p:nvPr>
            <p:ph type="body" idx="1"/>
          </p:nvPr>
        </p:nvSpPr>
        <p:spPr>
          <a:xfrm>
            <a:off x="685800" y="1371600"/>
            <a:ext cx="7772400" cy="4724400"/>
          </a:xfrm>
        </p:spPr>
        <p:txBody>
          <a:bodyPr/>
          <a:lstStyle/>
          <a:p>
            <a:pPr eaLnBrk="1" hangingPunct="1"/>
            <a:r>
              <a:rPr lang="en-US" dirty="0" smtClean="0"/>
              <a:t>The physician needs to specify the circumstances behind the ingestion/administration of the drug or other substance (if known)</a:t>
            </a:r>
          </a:p>
        </p:txBody>
      </p:sp>
      <p:pic>
        <p:nvPicPr>
          <p:cNvPr id="34820" name="Picture 4" descr="NA01594_"/>
          <p:cNvPicPr>
            <a:picLocks noChangeAspect="1" noChangeArrowheads="1"/>
          </p:cNvPicPr>
          <p:nvPr/>
        </p:nvPicPr>
        <p:blipFill>
          <a:blip r:embed="rId2" cstate="print"/>
          <a:srcRect/>
          <a:stretch>
            <a:fillRect/>
          </a:stretch>
        </p:blipFill>
        <p:spPr bwMode="auto">
          <a:xfrm>
            <a:off x="3581400" y="3886200"/>
            <a:ext cx="2697163" cy="2743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solidFill>
                  <a:schemeClr val="tx1"/>
                </a:solidFill>
                <a:latin typeface="+mn-lt"/>
              </a:rPr>
              <a:t>ICD-10-CM</a:t>
            </a:r>
            <a:endParaRPr lang="en-US" dirty="0">
              <a:solidFill>
                <a:schemeClr val="tx1"/>
              </a:solidFill>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latin typeface="+mn-lt"/>
              </a:rPr>
              <a:t>ICD-10-CM – Clinical Modifications  - in draft version as early as 2002.</a:t>
            </a:r>
          </a:p>
          <a:p>
            <a:r>
              <a:rPr lang="en-US" dirty="0" smtClean="0">
                <a:solidFill>
                  <a:schemeClr val="tx1"/>
                </a:solidFill>
                <a:latin typeface="+mn-lt"/>
              </a:rPr>
              <a:t>ICD-10-PCS – Procedural Coding System will NOT affect physician coders – it will replace ICD-9 volume 3 for hospital coders</a:t>
            </a:r>
          </a:p>
          <a:p>
            <a:endParaRPr lang="en-US" dirty="0" smtClean="0">
              <a:solidFill>
                <a:schemeClr val="tx1"/>
              </a:solidFill>
              <a:latin typeface="+mn-lt"/>
            </a:endParaRPr>
          </a:p>
          <a:p>
            <a:r>
              <a:rPr lang="en-US" dirty="0" smtClean="0">
                <a:solidFill>
                  <a:schemeClr val="tx1"/>
                </a:solidFill>
                <a:latin typeface="+mn-lt"/>
              </a:rPr>
              <a:t>Will be used by all HIPAA-compliant entities (Worker’s compensation will not be required to use it, but ICD-9 will not be maintained.)</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ICD-9-CM Coding</a:t>
            </a:r>
            <a:endParaRPr lang="en-US" dirty="0"/>
          </a:p>
        </p:txBody>
      </p:sp>
      <p:sp>
        <p:nvSpPr>
          <p:cNvPr id="4" name="Content Placeholder 3"/>
          <p:cNvSpPr>
            <a:spLocks noGrp="1"/>
          </p:cNvSpPr>
          <p:nvPr>
            <p:ph sz="half" idx="1"/>
          </p:nvPr>
        </p:nvSpPr>
        <p:spPr/>
        <p:txBody>
          <a:bodyPr/>
          <a:lstStyle/>
          <a:p>
            <a:pPr>
              <a:buNone/>
            </a:pPr>
            <a:r>
              <a:rPr lang="en-US" dirty="0" smtClean="0"/>
              <a:t>Poisoning</a:t>
            </a:r>
          </a:p>
          <a:p>
            <a:pPr marL="514350" indent="-514350">
              <a:buAutoNum type="arabicPeriod"/>
            </a:pPr>
            <a:r>
              <a:rPr lang="en-US" dirty="0" smtClean="0"/>
              <a:t>Poisoning code from Table of Drugs and Chemicals</a:t>
            </a:r>
          </a:p>
          <a:p>
            <a:pPr marL="514350" indent="-514350">
              <a:buAutoNum type="arabicPeriod"/>
            </a:pPr>
            <a:r>
              <a:rPr lang="en-US" dirty="0" smtClean="0"/>
              <a:t>Manifestation </a:t>
            </a:r>
          </a:p>
          <a:p>
            <a:pPr marL="514350" indent="-514350">
              <a:buAutoNum type="arabicPeriod"/>
            </a:pPr>
            <a:r>
              <a:rPr lang="en-US" dirty="0" smtClean="0"/>
              <a:t>E-code for circumstances</a:t>
            </a:r>
            <a:endParaRPr lang="en-US" dirty="0"/>
          </a:p>
        </p:txBody>
      </p:sp>
      <p:sp>
        <p:nvSpPr>
          <p:cNvPr id="5" name="Content Placeholder 4"/>
          <p:cNvSpPr>
            <a:spLocks noGrp="1"/>
          </p:cNvSpPr>
          <p:nvPr>
            <p:ph sz="half" idx="2"/>
          </p:nvPr>
        </p:nvSpPr>
        <p:spPr/>
        <p:txBody>
          <a:bodyPr/>
          <a:lstStyle/>
          <a:p>
            <a:pPr>
              <a:buNone/>
            </a:pPr>
            <a:r>
              <a:rPr lang="en-US" dirty="0" smtClean="0"/>
              <a:t>Adverse Effect</a:t>
            </a:r>
          </a:p>
          <a:p>
            <a:pPr marL="514350" indent="-514350">
              <a:buAutoNum type="arabicPeriod"/>
            </a:pPr>
            <a:r>
              <a:rPr lang="en-US" dirty="0" smtClean="0"/>
              <a:t>Manifestation</a:t>
            </a:r>
          </a:p>
          <a:p>
            <a:pPr marL="514350" indent="-514350">
              <a:buAutoNum type="arabicPeriod"/>
            </a:pPr>
            <a:r>
              <a:rPr lang="en-US" dirty="0" smtClean="0"/>
              <a:t>E-code for circumstances – from Therapeutic Use column of Table of Drugs and Chemicals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85800" cy="4953000"/>
          </a:xfrm>
          <a:solidFill>
            <a:srgbClr val="00FE73"/>
          </a:solidFill>
        </p:spPr>
        <p:txBody>
          <a:bodyPr vert="vert">
            <a:noAutofit/>
          </a:bodyPr>
          <a:lstStyle/>
          <a:p>
            <a:pPr>
              <a:defRPr/>
            </a:pPr>
            <a:r>
              <a:rPr lang="en-US" sz="2300" dirty="0" smtClean="0"/>
              <a:t>Poisoning, Adverse Effect, Underdose</a:t>
            </a:r>
            <a:endParaRPr lang="en-US" sz="2300" dirty="0"/>
          </a:p>
        </p:txBody>
      </p:sp>
      <p:sp>
        <p:nvSpPr>
          <p:cNvPr id="17413" name="Content Placeholder 6"/>
          <p:cNvSpPr>
            <a:spLocks noGrp="1"/>
          </p:cNvSpPr>
          <p:nvPr>
            <p:ph idx="1"/>
          </p:nvPr>
        </p:nvSpPr>
        <p:spPr>
          <a:xfrm>
            <a:off x="3581400" y="762000"/>
            <a:ext cx="5334000" cy="5624513"/>
          </a:xfrm>
        </p:spPr>
        <p:txBody>
          <a:bodyPr/>
          <a:lstStyle/>
          <a:p>
            <a:r>
              <a:rPr lang="en-US" sz="2400" dirty="0" smtClean="0"/>
              <a:t>Combination codes for poisonings/ external cause (accidental, intentional self-harm, assault, undetermined)</a:t>
            </a:r>
          </a:p>
          <a:p>
            <a:r>
              <a:rPr lang="en-US" sz="2400" dirty="0" smtClean="0"/>
              <a:t>Table of Drugs and Chemicals groups all poisoning columns together</a:t>
            </a:r>
          </a:p>
          <a:p>
            <a:pPr lvl="1"/>
            <a:r>
              <a:rPr lang="en-US" sz="2000" dirty="0" smtClean="0"/>
              <a:t>Followed by adverse effect and </a:t>
            </a:r>
            <a:r>
              <a:rPr lang="en-US" sz="2000" dirty="0" err="1" smtClean="0"/>
              <a:t>underdosing</a:t>
            </a:r>
            <a:endParaRPr lang="en-US" sz="2000" dirty="0" smtClean="0"/>
          </a:p>
          <a:p>
            <a:r>
              <a:rPr lang="en-US" sz="2400" dirty="0" smtClean="0"/>
              <a:t>When no intent of poisoning is indicated, code to accidental</a:t>
            </a:r>
          </a:p>
          <a:p>
            <a:pPr lvl="1"/>
            <a:r>
              <a:rPr lang="en-US" sz="2000" dirty="0" smtClean="0"/>
              <a:t>Undetermined intent is only for use when there is specific documentation in record that intent cannot be determined</a:t>
            </a:r>
          </a:p>
        </p:txBody>
      </p:sp>
      <p:sp>
        <p:nvSpPr>
          <p:cNvPr id="4" name="Text Placeholder 3"/>
          <p:cNvSpPr>
            <a:spLocks noGrp="1"/>
          </p:cNvSpPr>
          <p:nvPr>
            <p:ph type="body" sz="half" idx="2"/>
          </p:nvPr>
        </p:nvSpPr>
        <p:spPr>
          <a:xfrm>
            <a:off x="762000" y="685800"/>
            <a:ext cx="1865313" cy="4953000"/>
          </a:xfrm>
          <a:solidFill>
            <a:schemeClr val="accent2">
              <a:lumMod val="75000"/>
            </a:schemeClr>
          </a:solidFill>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7FDDEB74-0E90-4CBA-A716-4AA35182411D}" type="slidenum">
              <a:rPr lang="en-US" smtClean="0"/>
              <a:pPr>
                <a:defRPr/>
              </a:pPr>
              <a:t>111</a:t>
            </a:fld>
            <a:endParaRPr lang="en-US"/>
          </a:p>
        </p:txBody>
      </p:sp>
      <p:graphicFrame>
        <p:nvGraphicFramePr>
          <p:cNvPr id="5" name="Diagram 4"/>
          <p:cNvGraphicFramePr/>
          <p:nvPr/>
        </p:nvGraphicFramePr>
        <p:xfrm>
          <a:off x="685800" y="685800"/>
          <a:ext cx="1905000" cy="104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4" name="Picture 2" descr="C:\Users\Ann Zeisset\AppData\Local\Microsoft\Windows\Temporary Internet Files\Content.IE5\WCSZ9PBW\MPj03142620000[1].jpg"/>
          <p:cNvPicPr>
            <a:picLocks noChangeAspect="1" noChangeArrowheads="1"/>
          </p:cNvPicPr>
          <p:nvPr/>
        </p:nvPicPr>
        <p:blipFill>
          <a:blip r:embed="rId8" cstate="print"/>
          <a:srcRect/>
          <a:stretch>
            <a:fillRect/>
          </a:stretch>
        </p:blipFill>
        <p:spPr bwMode="auto">
          <a:xfrm>
            <a:off x="685800" y="2895600"/>
            <a:ext cx="194627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85800" cy="4953000"/>
          </a:xfrm>
          <a:solidFill>
            <a:srgbClr val="00B0F0"/>
          </a:solidFill>
        </p:spPr>
        <p:txBody>
          <a:bodyPr vert="vert">
            <a:noAutofit/>
          </a:bodyPr>
          <a:lstStyle/>
          <a:p>
            <a:pPr>
              <a:defRPr/>
            </a:pPr>
            <a:r>
              <a:rPr lang="en-US" sz="2300" dirty="0" smtClean="0"/>
              <a:t>Poisoning, Adverse Effect, Underdose</a:t>
            </a:r>
            <a:endParaRPr lang="en-US" sz="2300" dirty="0"/>
          </a:p>
        </p:txBody>
      </p:sp>
      <p:sp>
        <p:nvSpPr>
          <p:cNvPr id="16389" name="Content Placeholder 6"/>
          <p:cNvSpPr>
            <a:spLocks noGrp="1"/>
          </p:cNvSpPr>
          <p:nvPr>
            <p:ph idx="1"/>
          </p:nvPr>
        </p:nvSpPr>
        <p:spPr>
          <a:xfrm>
            <a:off x="3581400" y="1295400"/>
            <a:ext cx="5334000" cy="5091113"/>
          </a:xfrm>
        </p:spPr>
        <p:txBody>
          <a:bodyPr>
            <a:normAutofit lnSpcReduction="10000"/>
          </a:bodyPr>
          <a:lstStyle/>
          <a:p>
            <a:r>
              <a:rPr lang="en-US" dirty="0" smtClean="0"/>
              <a:t>Use additional code(s) for manifestations of poisoning and adverse effects</a:t>
            </a:r>
          </a:p>
          <a:p>
            <a:r>
              <a:rPr lang="en-US" dirty="0" smtClean="0"/>
              <a:t>Use additional code for intent of </a:t>
            </a:r>
            <a:r>
              <a:rPr lang="en-US" dirty="0" err="1" smtClean="0"/>
              <a:t>underdosing</a:t>
            </a:r>
            <a:r>
              <a:rPr lang="en-US" dirty="0" smtClean="0"/>
              <a:t>:</a:t>
            </a:r>
          </a:p>
          <a:p>
            <a:pPr lvl="1"/>
            <a:r>
              <a:rPr lang="en-US" dirty="0" smtClean="0"/>
              <a:t>Failure in dosage during medical and surgical care (</a:t>
            </a:r>
            <a:r>
              <a:rPr lang="en-US" dirty="0" err="1" smtClean="0"/>
              <a:t>Y63.61</a:t>
            </a:r>
            <a:r>
              <a:rPr lang="en-US" dirty="0" smtClean="0"/>
              <a:t>, </a:t>
            </a:r>
            <a:r>
              <a:rPr lang="en-US" dirty="0" err="1" smtClean="0"/>
              <a:t>Y63.8-Y63.9</a:t>
            </a:r>
            <a:r>
              <a:rPr lang="en-US" dirty="0" smtClean="0"/>
              <a:t>)</a:t>
            </a:r>
          </a:p>
          <a:p>
            <a:pPr lvl="1"/>
            <a:r>
              <a:rPr lang="en-US" dirty="0" smtClean="0"/>
              <a:t>Patient's </a:t>
            </a:r>
            <a:r>
              <a:rPr lang="en-US" dirty="0" err="1" smtClean="0"/>
              <a:t>underdosing</a:t>
            </a:r>
            <a:r>
              <a:rPr lang="en-US" dirty="0" smtClean="0"/>
              <a:t> of medication regime (</a:t>
            </a:r>
            <a:r>
              <a:rPr lang="en-US" dirty="0" err="1" smtClean="0"/>
              <a:t>Z91.12</a:t>
            </a:r>
            <a:r>
              <a:rPr lang="en-US" dirty="0" smtClean="0"/>
              <a:t>-, </a:t>
            </a:r>
            <a:r>
              <a:rPr lang="en-US" dirty="0" err="1" smtClean="0"/>
              <a:t>Z91.13</a:t>
            </a:r>
            <a:r>
              <a:rPr lang="en-US" dirty="0" smtClean="0"/>
              <a:t>-) </a:t>
            </a:r>
          </a:p>
          <a:p>
            <a:endParaRPr lang="en-US" dirty="0" smtClean="0"/>
          </a:p>
        </p:txBody>
      </p:sp>
      <p:sp>
        <p:nvSpPr>
          <p:cNvPr id="4" name="Text Placeholder 3"/>
          <p:cNvSpPr>
            <a:spLocks noGrp="1"/>
          </p:cNvSpPr>
          <p:nvPr>
            <p:ph type="body" sz="half" idx="2"/>
          </p:nvPr>
        </p:nvSpPr>
        <p:spPr>
          <a:xfrm>
            <a:off x="685800" y="685800"/>
            <a:ext cx="1941513" cy="4876800"/>
          </a:xfrm>
          <a:solidFill>
            <a:schemeClr val="accent5">
              <a:lumMod val="90000"/>
            </a:schemeClr>
          </a:solidFill>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0DEB0F4-6FAC-4B0F-BA4D-DEF2D35A1866}" type="slidenum">
              <a:rPr lang="en-US" smtClean="0"/>
              <a:pPr>
                <a:defRPr/>
              </a:pPr>
              <a:t>112</a:t>
            </a:fld>
            <a:endParaRPr lang="en-US"/>
          </a:p>
        </p:txBody>
      </p:sp>
      <p:graphicFrame>
        <p:nvGraphicFramePr>
          <p:cNvPr id="5" name="Diagram 4"/>
          <p:cNvGraphicFramePr/>
          <p:nvPr/>
        </p:nvGraphicFramePr>
        <p:xfrm>
          <a:off x="685800" y="685800"/>
          <a:ext cx="1905000" cy="104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90" name="Picture 2" descr="C:\Users\Ann Zeisset\AppData\Local\Microsoft\Windows\Temporary Internet Files\Content.IE5\2A7PMTYH\MPj03210900000[1].jpg"/>
          <p:cNvPicPr>
            <a:picLocks noChangeAspect="1" noChangeArrowheads="1"/>
          </p:cNvPicPr>
          <p:nvPr/>
        </p:nvPicPr>
        <p:blipFill>
          <a:blip r:embed="rId7" cstate="print"/>
          <a:srcRect/>
          <a:stretch>
            <a:fillRect/>
          </a:stretch>
        </p:blipFill>
        <p:spPr bwMode="auto">
          <a:xfrm>
            <a:off x="762000" y="2590800"/>
            <a:ext cx="18478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04800" y="1066800"/>
            <a:ext cx="8458200" cy="5029200"/>
          </a:xfrm>
        </p:spPr>
        <p:txBody>
          <a:bodyPr/>
          <a:lstStyle/>
          <a:p>
            <a:pPr>
              <a:buNone/>
            </a:pPr>
            <a:r>
              <a:rPr lang="en-US" sz="2800" dirty="0" smtClean="0"/>
              <a:t>Toddler ate several acetaminophen when he found an open bottle at home.  </a:t>
            </a:r>
          </a:p>
          <a:p>
            <a:endParaRPr lang="en-US" sz="2800" dirty="0" smtClean="0"/>
          </a:p>
          <a:p>
            <a:pPr>
              <a:buNone/>
            </a:pPr>
            <a:r>
              <a:rPr lang="en-US" sz="2800" dirty="0" smtClean="0"/>
              <a:t>ICD-9-CM:</a:t>
            </a:r>
          </a:p>
          <a:p>
            <a:pPr>
              <a:buNone/>
            </a:pPr>
            <a:r>
              <a:rPr lang="en-US" sz="2800" dirty="0" smtClean="0"/>
              <a:t>965.4 – Poisoning by aromatic analgesics, not elsewhere classified </a:t>
            </a:r>
          </a:p>
          <a:p>
            <a:pPr>
              <a:buNone/>
            </a:pPr>
            <a:r>
              <a:rPr lang="en-US" sz="2800" dirty="0" smtClean="0"/>
              <a:t>(Would also have second code specifying manifestation if documented.)</a:t>
            </a:r>
          </a:p>
          <a:p>
            <a:pPr>
              <a:buNone/>
            </a:pPr>
            <a:r>
              <a:rPr lang="en-US" sz="2800" dirty="0" smtClean="0"/>
              <a:t>E850.4 – Accidental poisoning by aromatic analgesics, not elsewhere classified </a:t>
            </a:r>
          </a:p>
          <a:p>
            <a:pPr>
              <a:buNone/>
            </a:pPr>
            <a:r>
              <a:rPr lang="en-US" sz="2800" dirty="0" smtClean="0"/>
              <a:t>E849.0 - Home</a:t>
            </a:r>
          </a:p>
          <a:p>
            <a:pPr>
              <a:buNone/>
            </a:pPr>
            <a:endParaRPr lang="en-US" dirty="0" smtClean="0"/>
          </a:p>
          <a:p>
            <a:endParaRPr lang="en-US" dirty="0" smtClean="0"/>
          </a:p>
          <a:p>
            <a:pPr>
              <a:buNone/>
            </a:pPr>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914400"/>
            <a:ext cx="7772400" cy="5181600"/>
          </a:xfrm>
        </p:spPr>
        <p:txBody>
          <a:bodyPr/>
          <a:lstStyle/>
          <a:p>
            <a:pPr>
              <a:buNone/>
            </a:pPr>
            <a:r>
              <a:rPr lang="en-US" dirty="0" smtClean="0"/>
              <a:t>ICD-10-CM:  </a:t>
            </a:r>
          </a:p>
          <a:p>
            <a:endParaRPr lang="en-US" dirty="0" smtClean="0"/>
          </a:p>
          <a:p>
            <a:pPr>
              <a:buNone/>
            </a:pPr>
            <a:r>
              <a:rPr lang="en-US" dirty="0" smtClean="0"/>
              <a:t>T39.1x1A – Poisoning by 4-Aminphenol derivatives, accidental (unintentional), initial encounter</a:t>
            </a:r>
          </a:p>
          <a:p>
            <a:pPr>
              <a:buNone/>
            </a:pPr>
            <a:r>
              <a:rPr lang="en-US" dirty="0" smtClean="0"/>
              <a:t>(Would also have second code specifying manifestation if documented.)</a:t>
            </a:r>
          </a:p>
          <a:p>
            <a:pPr marL="342900" lvl="1" indent="-342900">
              <a:buNone/>
            </a:pPr>
            <a:r>
              <a:rPr lang="en-US" sz="3200" dirty="0" smtClean="0"/>
              <a:t>Y92.019 – unspecified area in home (only on first encounter)</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581400" y="1295400"/>
            <a:ext cx="5340350" cy="5181600"/>
          </a:xfrm>
        </p:spPr>
        <p:txBody>
          <a:bodyPr/>
          <a:lstStyle/>
          <a:p>
            <a:r>
              <a:rPr lang="en-US" sz="2400" dirty="0" smtClean="0"/>
              <a:t>External cause code may be used with any code in range </a:t>
            </a:r>
            <a:r>
              <a:rPr lang="en-US" sz="2400" dirty="0" err="1" smtClean="0"/>
              <a:t>A00.0-T88.9</a:t>
            </a:r>
            <a:r>
              <a:rPr lang="en-US" sz="2400" dirty="0" smtClean="0"/>
              <a:t>, </a:t>
            </a:r>
            <a:r>
              <a:rPr lang="en-US" sz="2400" dirty="0" err="1" smtClean="0"/>
              <a:t>Z00-Z99</a:t>
            </a:r>
            <a:r>
              <a:rPr lang="en-US" sz="2400" dirty="0" smtClean="0"/>
              <a:t>, that is health condition due to external cause</a:t>
            </a:r>
          </a:p>
          <a:p>
            <a:r>
              <a:rPr lang="en-US" sz="2400" dirty="0" smtClean="0"/>
              <a:t>Encompasses alpha characters V, W, X, and Y</a:t>
            </a:r>
          </a:p>
          <a:p>
            <a:r>
              <a:rPr lang="en-US" sz="2400" dirty="0" smtClean="0"/>
              <a:t>Assign external cause code, with appropriate seventh</a:t>
            </a:r>
            <a:r>
              <a:rPr lang="en-US" sz="2400" baseline="30000" dirty="0" smtClean="0"/>
              <a:t> </a:t>
            </a:r>
            <a:r>
              <a:rPr lang="en-US" sz="2400" dirty="0" smtClean="0"/>
              <a:t>character for each encounter for which injury or condition is being treated </a:t>
            </a:r>
          </a:p>
          <a:p>
            <a:pPr lvl="1"/>
            <a:r>
              <a:rPr lang="en-US" sz="2000" dirty="0" smtClean="0"/>
              <a:t>initial encounter</a:t>
            </a:r>
          </a:p>
          <a:p>
            <a:pPr lvl="1"/>
            <a:r>
              <a:rPr lang="en-US" sz="2000" dirty="0" smtClean="0"/>
              <a:t>subsequent encounter </a:t>
            </a:r>
          </a:p>
          <a:p>
            <a:pPr lvl="1"/>
            <a:r>
              <a:rPr lang="en-US" sz="2000" dirty="0" err="1" smtClean="0"/>
              <a:t>sequela</a:t>
            </a:r>
            <a:endParaRPr lang="en-US" sz="2000" dirty="0" smtClean="0"/>
          </a:p>
          <a:p>
            <a:endParaRPr lang="en-US" dirty="0" smtClean="0"/>
          </a:p>
        </p:txBody>
      </p:sp>
      <p:sp>
        <p:nvSpPr>
          <p:cNvPr id="45059" name="Text Placeholder 3"/>
          <p:cNvSpPr>
            <a:spLocks noGrp="1"/>
          </p:cNvSpPr>
          <p:nvPr>
            <p:ph type="body" sz="half" idx="2"/>
          </p:nvPr>
        </p:nvSpPr>
        <p:spPr>
          <a:xfrm>
            <a:off x="457200" y="1435101"/>
            <a:ext cx="3008313" cy="3975100"/>
          </a:xfrm>
          <a:solidFill>
            <a:srgbClr val="00FE73"/>
          </a:solidFill>
        </p:spPr>
        <p:txBody>
          <a:bodyPr/>
          <a:lstStyle/>
          <a:p>
            <a:endParaRPr lang="en-US" dirty="0" smtClean="0"/>
          </a:p>
          <a:p>
            <a:endParaRPr lang="en-US" dirty="0" smtClean="0"/>
          </a:p>
          <a:p>
            <a:endParaRPr lang="en-US" dirty="0" smtClean="0"/>
          </a:p>
          <a:p>
            <a:r>
              <a:rPr lang="en-US" sz="2400" dirty="0" smtClean="0"/>
              <a:t>Most applicable to injuries, also valid for other use – i.e. infections or heart attack occurring during strenuous physical activity</a:t>
            </a:r>
          </a:p>
        </p:txBody>
      </p:sp>
      <p:sp>
        <p:nvSpPr>
          <p:cNvPr id="6" name="Slide Number Placeholder 5"/>
          <p:cNvSpPr>
            <a:spLocks noGrp="1"/>
          </p:cNvSpPr>
          <p:nvPr>
            <p:ph type="sldNum" sz="quarter" idx="12"/>
          </p:nvPr>
        </p:nvSpPr>
        <p:spPr/>
        <p:txBody>
          <a:bodyPr/>
          <a:lstStyle/>
          <a:p>
            <a:pPr>
              <a:defRPr/>
            </a:pPr>
            <a:fld id="{5AE185B7-DD2D-4E5F-A4B4-9A5CB70107CD}" type="slidenum">
              <a:rPr lang="en-US" smtClean="0"/>
              <a:pPr>
                <a:defRPr/>
              </a:pPr>
              <a:t>115</a:t>
            </a:fld>
            <a:endParaRPr lang="en-US"/>
          </a:p>
        </p:txBody>
      </p:sp>
      <p:graphicFrame>
        <p:nvGraphicFramePr>
          <p:cNvPr id="5" name="Diagram 4"/>
          <p:cNvGraphicFramePr/>
          <p:nvPr/>
        </p:nvGraphicFramePr>
        <p:xfrm>
          <a:off x="533400" y="685800"/>
          <a:ext cx="27432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85800" cy="4572000"/>
          </a:xfrm>
          <a:solidFill>
            <a:schemeClr val="accent1">
              <a:lumMod val="50000"/>
            </a:schemeClr>
          </a:solidFill>
        </p:spPr>
        <p:txBody>
          <a:bodyPr vert="vert">
            <a:noAutofit/>
          </a:bodyPr>
          <a:lstStyle/>
          <a:p>
            <a:pPr>
              <a:defRPr/>
            </a:pPr>
            <a:r>
              <a:rPr lang="en-US" sz="3600" dirty="0" smtClean="0">
                <a:solidFill>
                  <a:schemeClr val="bg1"/>
                </a:solidFill>
              </a:rPr>
              <a:t>Transport Accidents</a:t>
            </a:r>
            <a:endParaRPr lang="en-US" sz="3600" dirty="0">
              <a:solidFill>
                <a:schemeClr val="bg1"/>
              </a:solidFill>
            </a:endParaRPr>
          </a:p>
        </p:txBody>
      </p:sp>
      <p:sp>
        <p:nvSpPr>
          <p:cNvPr id="46083" name="Content Placeholder 2"/>
          <p:cNvSpPr>
            <a:spLocks noGrp="1"/>
          </p:cNvSpPr>
          <p:nvPr>
            <p:ph idx="1"/>
          </p:nvPr>
        </p:nvSpPr>
        <p:spPr>
          <a:xfrm>
            <a:off x="3352800" y="1371600"/>
            <a:ext cx="5334000" cy="4800600"/>
          </a:xfrm>
        </p:spPr>
        <p:txBody>
          <a:bodyPr/>
          <a:lstStyle/>
          <a:p>
            <a:r>
              <a:rPr lang="en-US" dirty="0" smtClean="0"/>
              <a:t>A transport accident is one in which vehicle must be moving or running or in use for transport purposes at the time of the accident</a:t>
            </a:r>
          </a:p>
          <a:p>
            <a:r>
              <a:rPr lang="en-US" dirty="0" smtClean="0"/>
              <a:t>Definitions of transport vehicles provided in classification</a:t>
            </a:r>
          </a:p>
        </p:txBody>
      </p:sp>
      <p:sp>
        <p:nvSpPr>
          <p:cNvPr id="4" name="Text Placeholder 3"/>
          <p:cNvSpPr>
            <a:spLocks noGrp="1"/>
          </p:cNvSpPr>
          <p:nvPr>
            <p:ph type="body" sz="half" idx="2"/>
          </p:nvPr>
        </p:nvSpPr>
        <p:spPr>
          <a:xfrm>
            <a:off x="762000" y="685800"/>
            <a:ext cx="1905000" cy="4572000"/>
          </a:xfrm>
          <a:solidFill>
            <a:schemeClr val="accent1">
              <a:lumMod val="90000"/>
            </a:schemeClr>
          </a:solidFill>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89E2246-A7BA-4820-84CB-0113D447929C}" type="slidenum">
              <a:rPr lang="en-US" smtClean="0"/>
              <a:pPr>
                <a:defRPr/>
              </a:pPr>
              <a:t>116</a:t>
            </a:fld>
            <a:endParaRPr lang="en-US"/>
          </a:p>
        </p:txBody>
      </p:sp>
      <p:graphicFrame>
        <p:nvGraphicFramePr>
          <p:cNvPr id="5" name="Diagram 4"/>
          <p:cNvGraphicFramePr/>
          <p:nvPr/>
        </p:nvGraphicFramePr>
        <p:xfrm>
          <a:off x="533400" y="685800"/>
          <a:ext cx="21336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086" name="Picture 2" descr="C:\Users\Ann Zeisset\AppData\Local\Microsoft\Windows\Temporary Internet Files\Content.IE5\6B5OQ54F\MPj04439930000[1].jpg"/>
          <p:cNvPicPr>
            <a:picLocks noChangeAspect="1" noChangeArrowheads="1"/>
          </p:cNvPicPr>
          <p:nvPr/>
        </p:nvPicPr>
        <p:blipFill>
          <a:blip r:embed="rId7" cstate="print"/>
          <a:srcRect/>
          <a:stretch>
            <a:fillRect/>
          </a:stretch>
        </p:blipFill>
        <p:spPr bwMode="auto">
          <a:xfrm>
            <a:off x="0" y="3429000"/>
            <a:ext cx="26670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85800" cy="4953000"/>
          </a:xfrm>
          <a:solidFill>
            <a:schemeClr val="accent2">
              <a:lumMod val="75000"/>
            </a:schemeClr>
          </a:solidFill>
        </p:spPr>
        <p:txBody>
          <a:bodyPr vert="vert">
            <a:noAutofit/>
          </a:bodyPr>
          <a:lstStyle/>
          <a:p>
            <a:pPr>
              <a:defRPr/>
            </a:pPr>
            <a:r>
              <a:rPr lang="en-US" sz="3600" dirty="0" smtClean="0">
                <a:solidFill>
                  <a:schemeClr val="bg1"/>
                </a:solidFill>
              </a:rPr>
              <a:t>Transport Note</a:t>
            </a:r>
            <a:endParaRPr lang="en-US" sz="3600" dirty="0">
              <a:solidFill>
                <a:schemeClr val="bg1"/>
              </a:solidFill>
            </a:endParaRPr>
          </a:p>
        </p:txBody>
      </p:sp>
      <p:graphicFrame>
        <p:nvGraphicFramePr>
          <p:cNvPr id="7" name="Content Placeholder 6"/>
          <p:cNvGraphicFramePr>
            <a:graphicFrameLocks noGrp="1"/>
          </p:cNvGraphicFramePr>
          <p:nvPr>
            <p:ph idx="1"/>
          </p:nvPr>
        </p:nvGraphicFramePr>
        <p:xfrm>
          <a:off x="3352800" y="1828800"/>
          <a:ext cx="5334000" cy="2499360"/>
        </p:xfrm>
        <a:graphic>
          <a:graphicData uri="http://schemas.openxmlformats.org/drawingml/2006/table">
            <a:tbl>
              <a:tblPr firstRow="1" bandRow="1">
                <a:tableStyleId>{21E4AEA4-8DFA-4A89-87EB-49C32662AFE0}</a:tableStyleId>
              </a:tblPr>
              <a:tblGrid>
                <a:gridCol w="5334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Use additional code to identify:</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Airbag injury (W22.1)</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Type of street or road (Y92.4-)</a:t>
                      </a:r>
                      <a:endParaRPr lang="en-US" sz="2800" dirty="0"/>
                    </a:p>
                  </a:txBody>
                  <a:tcPr/>
                </a:tc>
              </a:tr>
              <a:tr h="370840">
                <a:tc>
                  <a:txBody>
                    <a:bodyPr/>
                    <a:lstStyle/>
                    <a:p>
                      <a:r>
                        <a:rPr lang="en-US" sz="2800" kern="1200" dirty="0" smtClean="0"/>
                        <a:t>Use of cellular telephone at time of transport accident (Y93.c-) </a:t>
                      </a:r>
                      <a:endParaRPr lang="en-US" sz="2800" dirty="0"/>
                    </a:p>
                  </a:txBody>
                  <a:tcPr/>
                </a:tc>
              </a:tr>
            </a:tbl>
          </a:graphicData>
        </a:graphic>
      </p:graphicFrame>
      <p:sp>
        <p:nvSpPr>
          <p:cNvPr id="4" name="Text Placeholder 3"/>
          <p:cNvSpPr>
            <a:spLocks noGrp="1"/>
          </p:cNvSpPr>
          <p:nvPr>
            <p:ph type="body" sz="half" idx="2"/>
          </p:nvPr>
        </p:nvSpPr>
        <p:spPr>
          <a:xfrm>
            <a:off x="762000" y="685800"/>
            <a:ext cx="1865313" cy="4953000"/>
          </a:xfrm>
          <a:solidFill>
            <a:schemeClr val="accent2">
              <a:lumMod val="20000"/>
              <a:lumOff val="80000"/>
            </a:schemeClr>
          </a:solidFill>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32EFBF2-D8BD-4E58-B245-FFDC217827AF}" type="slidenum">
              <a:rPr lang="en-US" smtClean="0"/>
              <a:pPr>
                <a:defRPr/>
              </a:pPr>
              <a:t>117</a:t>
            </a:fld>
            <a:endParaRPr lang="en-US"/>
          </a:p>
        </p:txBody>
      </p:sp>
      <p:graphicFrame>
        <p:nvGraphicFramePr>
          <p:cNvPr id="5" name="Diagram 4"/>
          <p:cNvGraphicFramePr/>
          <p:nvPr/>
        </p:nvGraphicFramePr>
        <p:xfrm>
          <a:off x="533400" y="685800"/>
          <a:ext cx="21336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7121" name="Picture 2" descr="C:\Users\Ann Zeisset\AppData\Local\Microsoft\Windows\Temporary Internet Files\Content.IE5\2A7PMTYH\MPj04387620000[1].jpg"/>
          <p:cNvPicPr>
            <a:picLocks noChangeAspect="1" noChangeArrowheads="1"/>
          </p:cNvPicPr>
          <p:nvPr/>
        </p:nvPicPr>
        <p:blipFill>
          <a:blip r:embed="rId7" cstate="print"/>
          <a:srcRect/>
          <a:stretch>
            <a:fillRect/>
          </a:stretch>
        </p:blipFill>
        <p:spPr bwMode="auto">
          <a:xfrm>
            <a:off x="609600" y="3886200"/>
            <a:ext cx="2463800" cy="1771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581400" y="1295400"/>
            <a:ext cx="5340350" cy="5181600"/>
          </a:xfrm>
        </p:spPr>
        <p:txBody>
          <a:bodyPr/>
          <a:lstStyle/>
          <a:p>
            <a:endParaRPr lang="en-US" sz="2000" dirty="0" smtClean="0"/>
          </a:p>
          <a:p>
            <a:endParaRPr lang="en-US" dirty="0" smtClean="0"/>
          </a:p>
        </p:txBody>
      </p:sp>
      <p:sp>
        <p:nvSpPr>
          <p:cNvPr id="40963" name="Text Placeholder 3"/>
          <p:cNvSpPr>
            <a:spLocks noGrp="1"/>
          </p:cNvSpPr>
          <p:nvPr>
            <p:ph type="body" sz="half" idx="2"/>
          </p:nvPr>
        </p:nvSpPr>
        <p:spPr>
          <a:xfrm>
            <a:off x="457200" y="1524001"/>
            <a:ext cx="3008313" cy="4114800"/>
          </a:xfrm>
          <a:solidFill>
            <a:schemeClr val="accent2">
              <a:lumMod val="20000"/>
              <a:lumOff val="80000"/>
            </a:schemeClr>
          </a:solidFill>
        </p:spPr>
        <p:txBody>
          <a:bodyPr/>
          <a:lstStyle/>
          <a:p>
            <a:pPr>
              <a:defRPr/>
            </a:pPr>
            <a:endParaRPr lang="en-US" dirty="0" smtClean="0"/>
          </a:p>
          <a:p>
            <a:pPr>
              <a:defRPr/>
            </a:pPr>
            <a:endParaRPr lang="en-US" dirty="0" smtClean="0"/>
          </a:p>
          <a:p>
            <a:pPr>
              <a:defRPr/>
            </a:pPr>
            <a:endParaRPr lang="en-US" dirty="0" smtClean="0"/>
          </a:p>
          <a:p>
            <a:pPr algn="ctr">
              <a:defRPr/>
            </a:pPr>
            <a:r>
              <a:rPr lang="en-US" sz="3200" b="1" dirty="0" smtClean="0"/>
              <a:t>Category Y92</a:t>
            </a:r>
          </a:p>
          <a:p>
            <a:pPr algn="ctr">
              <a:defRPr/>
            </a:pPr>
            <a:r>
              <a:rPr lang="en-US" sz="2400" b="1" dirty="0" smtClean="0"/>
              <a:t>Place of occurrence</a:t>
            </a:r>
          </a:p>
          <a:p>
            <a:pPr>
              <a:defRPr/>
            </a:pPr>
            <a:endParaRPr lang="en-US" sz="2400" dirty="0" smtClean="0"/>
          </a:p>
          <a:p>
            <a:pPr>
              <a:defRPr/>
            </a:pPr>
            <a:endParaRPr lang="en-US" sz="2400" dirty="0" smtClean="0"/>
          </a:p>
        </p:txBody>
      </p:sp>
      <p:sp>
        <p:nvSpPr>
          <p:cNvPr id="8" name="Slide Number Placeholder 7"/>
          <p:cNvSpPr>
            <a:spLocks noGrp="1"/>
          </p:cNvSpPr>
          <p:nvPr>
            <p:ph type="sldNum" sz="quarter" idx="12"/>
          </p:nvPr>
        </p:nvSpPr>
        <p:spPr/>
        <p:txBody>
          <a:bodyPr/>
          <a:lstStyle/>
          <a:p>
            <a:pPr>
              <a:defRPr/>
            </a:pPr>
            <a:fld id="{1E2A06C2-31F9-4D8F-85E1-9EE67B433FF8}" type="slidenum">
              <a:rPr lang="en-US" smtClean="0"/>
              <a:pPr>
                <a:defRPr/>
              </a:pPr>
              <a:t>118</a:t>
            </a:fld>
            <a:endParaRPr lang="en-US"/>
          </a:p>
        </p:txBody>
      </p:sp>
      <p:graphicFrame>
        <p:nvGraphicFramePr>
          <p:cNvPr id="5" name="Diagram 4"/>
          <p:cNvGraphicFramePr/>
          <p:nvPr/>
        </p:nvGraphicFramePr>
        <p:xfrm>
          <a:off x="533400" y="685800"/>
          <a:ext cx="27432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524000" y="762000"/>
          <a:ext cx="7391400"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8134" name="Picture 3" descr="C:\Users\Ann Zeisset\AppData\Local\Microsoft\Windows\Temporary Internet Files\Content.IE5\LMJMCOCP\MPj04308810000[1].jpg"/>
          <p:cNvPicPr>
            <a:picLocks noChangeAspect="1" noChangeArrowheads="1"/>
          </p:cNvPicPr>
          <p:nvPr/>
        </p:nvPicPr>
        <p:blipFill>
          <a:blip r:embed="rId13" cstate="print"/>
          <a:srcRect/>
          <a:stretch>
            <a:fillRect/>
          </a:stretch>
        </p:blipFill>
        <p:spPr bwMode="auto">
          <a:xfrm>
            <a:off x="457200" y="3428999"/>
            <a:ext cx="1631853" cy="2057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581400" y="1295400"/>
            <a:ext cx="5340350" cy="5181600"/>
          </a:xfrm>
        </p:spPr>
        <p:txBody>
          <a:bodyPr/>
          <a:lstStyle/>
          <a:p>
            <a:endParaRPr lang="en-US" sz="2000" dirty="0" smtClean="0"/>
          </a:p>
          <a:p>
            <a:endParaRPr lang="en-US" dirty="0" smtClean="0"/>
          </a:p>
        </p:txBody>
      </p:sp>
      <p:sp>
        <p:nvSpPr>
          <p:cNvPr id="49155" name="Text Placeholder 3"/>
          <p:cNvSpPr>
            <a:spLocks noGrp="1"/>
          </p:cNvSpPr>
          <p:nvPr>
            <p:ph type="body" sz="half" idx="2"/>
          </p:nvPr>
        </p:nvSpPr>
        <p:spPr>
          <a:xfrm>
            <a:off x="457200" y="1524001"/>
            <a:ext cx="3008313" cy="4038600"/>
          </a:xfrm>
          <a:solidFill>
            <a:srgbClr val="00B0F0"/>
          </a:solidFill>
        </p:spPr>
        <p:txBody>
          <a:bodyPr/>
          <a:lstStyle/>
          <a:p>
            <a:endParaRPr lang="en-US" dirty="0" smtClean="0"/>
          </a:p>
          <a:p>
            <a:endParaRPr lang="en-US" dirty="0" smtClean="0"/>
          </a:p>
          <a:p>
            <a:endParaRPr lang="en-US" dirty="0" smtClean="0"/>
          </a:p>
          <a:p>
            <a:pPr algn="ctr"/>
            <a:r>
              <a:rPr lang="en-US" sz="3200" b="1" dirty="0" smtClean="0"/>
              <a:t>Category </a:t>
            </a:r>
            <a:r>
              <a:rPr lang="en-US" sz="3200" b="1" dirty="0" err="1" smtClean="0"/>
              <a:t>Y93</a:t>
            </a:r>
            <a:endParaRPr lang="en-US" sz="3200" b="1" dirty="0" smtClean="0"/>
          </a:p>
          <a:p>
            <a:pPr algn="ctr"/>
            <a:r>
              <a:rPr lang="en-US" sz="2400" b="1" dirty="0" smtClean="0"/>
              <a:t>Activity</a:t>
            </a:r>
          </a:p>
          <a:p>
            <a:endParaRPr lang="en-US" sz="2400" dirty="0" smtClean="0"/>
          </a:p>
          <a:p>
            <a:endParaRPr lang="en-US" sz="2400" dirty="0" smtClean="0"/>
          </a:p>
        </p:txBody>
      </p:sp>
      <p:sp>
        <p:nvSpPr>
          <p:cNvPr id="8" name="Slide Number Placeholder 7"/>
          <p:cNvSpPr>
            <a:spLocks noGrp="1"/>
          </p:cNvSpPr>
          <p:nvPr>
            <p:ph type="sldNum" sz="quarter" idx="12"/>
          </p:nvPr>
        </p:nvSpPr>
        <p:spPr/>
        <p:txBody>
          <a:bodyPr/>
          <a:lstStyle/>
          <a:p>
            <a:pPr>
              <a:defRPr/>
            </a:pPr>
            <a:fld id="{54D80DB7-EFA7-49D7-AF2C-7B2B982CD49B}" type="slidenum">
              <a:rPr lang="en-US" smtClean="0"/>
              <a:pPr>
                <a:defRPr/>
              </a:pPr>
              <a:t>119</a:t>
            </a:fld>
            <a:endParaRPr lang="en-US"/>
          </a:p>
        </p:txBody>
      </p:sp>
      <p:graphicFrame>
        <p:nvGraphicFramePr>
          <p:cNvPr id="5" name="Diagram 4"/>
          <p:cNvGraphicFramePr/>
          <p:nvPr/>
        </p:nvGraphicFramePr>
        <p:xfrm>
          <a:off x="533400" y="685800"/>
          <a:ext cx="27432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2057400" y="838200"/>
          <a:ext cx="6705600" cy="548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9158" name="Picture 2" descr="C:\Users\Ann Zeisset\AppData\Local\Microsoft\Windows\Temporary Internet Files\Content.IE5\LMJMCOCP\MPj04388120000[1].jpg"/>
          <p:cNvPicPr>
            <a:picLocks noChangeAspect="1" noChangeArrowheads="1"/>
          </p:cNvPicPr>
          <p:nvPr/>
        </p:nvPicPr>
        <p:blipFill>
          <a:blip r:embed="rId13" cstate="print"/>
          <a:srcRect/>
          <a:stretch>
            <a:fillRect/>
          </a:stretch>
        </p:blipFill>
        <p:spPr bwMode="auto">
          <a:xfrm>
            <a:off x="457200" y="3352800"/>
            <a:ext cx="3127375" cy="2231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solidFill>
                  <a:schemeClr val="tx1"/>
                </a:solidFill>
                <a:latin typeface="+mn-lt"/>
              </a:rPr>
              <a:t>General Equivalency Mappings</a:t>
            </a:r>
            <a:endParaRPr lang="en-US" dirty="0">
              <a:solidFill>
                <a:schemeClr val="tx1"/>
              </a:solidFill>
              <a:latin typeface="+mn-lt"/>
            </a:endParaRPr>
          </a:p>
        </p:txBody>
      </p:sp>
      <p:sp>
        <p:nvSpPr>
          <p:cNvPr id="3" name="Content Placeholder 2"/>
          <p:cNvSpPr>
            <a:spLocks noGrp="1"/>
          </p:cNvSpPr>
          <p:nvPr>
            <p:ph idx="1"/>
          </p:nvPr>
        </p:nvSpPr>
        <p:spPr>
          <a:xfrm>
            <a:off x="457200" y="1905000"/>
            <a:ext cx="8229600" cy="4221163"/>
          </a:xfrm>
        </p:spPr>
        <p:txBody>
          <a:bodyPr/>
          <a:lstStyle/>
          <a:p>
            <a:r>
              <a:rPr lang="en-US" dirty="0" smtClean="0">
                <a:solidFill>
                  <a:schemeClr val="tx1"/>
                </a:solidFill>
                <a:latin typeface="+mn-lt"/>
              </a:rPr>
              <a:t>Released by </a:t>
            </a:r>
            <a:r>
              <a:rPr lang="en-US" dirty="0" err="1" smtClean="0">
                <a:solidFill>
                  <a:schemeClr val="tx1"/>
                </a:solidFill>
                <a:latin typeface="+mn-lt"/>
              </a:rPr>
              <a:t>NCHS</a:t>
            </a:r>
            <a:r>
              <a:rPr lang="en-US" dirty="0" smtClean="0">
                <a:solidFill>
                  <a:schemeClr val="tx1"/>
                </a:solidFill>
                <a:latin typeface="+mn-lt"/>
              </a:rPr>
              <a:t> for bidirectional mapping</a:t>
            </a:r>
          </a:p>
          <a:p>
            <a:r>
              <a:rPr lang="en-US" dirty="0" smtClean="0">
                <a:solidFill>
                  <a:schemeClr val="tx1"/>
                </a:solidFill>
                <a:latin typeface="+mn-lt"/>
              </a:rPr>
              <a:t>Not to be used for actual coding – cannot provide a one-to-one match because of differences in guidelines and clinical information presented</a:t>
            </a:r>
            <a:endParaRPr lang="en-US" dirty="0">
              <a:solidFill>
                <a:schemeClr val="tx1"/>
              </a:solidFill>
              <a:latin typeface="+mn-lt"/>
            </a:endParaRPr>
          </a:p>
        </p:txBody>
      </p:sp>
      <p:pic>
        <p:nvPicPr>
          <p:cNvPr id="2051" name="Picture 3" descr="C:\Users\Kim\AppData\Local\Microsoft\Windows\Temporary Internet Files\Content.IE5\ER4TORY2\MC900056871[1].wmf"/>
          <p:cNvPicPr>
            <a:picLocks noChangeAspect="1" noChangeArrowheads="1"/>
          </p:cNvPicPr>
          <p:nvPr/>
        </p:nvPicPr>
        <p:blipFill>
          <a:blip r:embed="rId3" cstate="print"/>
          <a:srcRect/>
          <a:stretch>
            <a:fillRect/>
          </a:stretch>
        </p:blipFill>
        <p:spPr bwMode="auto">
          <a:xfrm>
            <a:off x="5181599" y="4191000"/>
            <a:ext cx="3210279" cy="21336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85800" cy="5486400"/>
          </a:xfrm>
        </p:spPr>
        <p:txBody>
          <a:bodyPr vert="vert">
            <a:noAutofit/>
          </a:bodyPr>
          <a:lstStyle/>
          <a:p>
            <a:pPr>
              <a:defRPr/>
            </a:pPr>
            <a:r>
              <a:rPr lang="en-US" sz="3600" dirty="0" smtClean="0"/>
              <a:t>Category Y99</a:t>
            </a:r>
            <a:endParaRPr lang="en-US" sz="3600" dirty="0"/>
          </a:p>
        </p:txBody>
      </p:sp>
      <p:sp>
        <p:nvSpPr>
          <p:cNvPr id="50179" name="Content Placeholder 2"/>
          <p:cNvSpPr>
            <a:spLocks noGrp="1"/>
          </p:cNvSpPr>
          <p:nvPr>
            <p:ph idx="1"/>
          </p:nvPr>
        </p:nvSpPr>
        <p:spPr>
          <a:xfrm>
            <a:off x="3352800" y="1371600"/>
            <a:ext cx="5334000" cy="4800600"/>
          </a:xfrm>
        </p:spPr>
        <p:txBody>
          <a:bodyPr/>
          <a:lstStyle/>
          <a:p>
            <a:r>
              <a:rPr lang="en-US" dirty="0" smtClean="0"/>
              <a:t>Assign </a:t>
            </a:r>
            <a:r>
              <a:rPr lang="en-US" dirty="0" err="1" smtClean="0"/>
              <a:t>Y99</a:t>
            </a:r>
            <a:r>
              <a:rPr lang="en-US" dirty="0" smtClean="0"/>
              <a:t>, External cause status, to indicate work status</a:t>
            </a:r>
          </a:p>
          <a:p>
            <a:pPr lvl="1"/>
            <a:r>
              <a:rPr lang="en-US" dirty="0" smtClean="0"/>
              <a:t>military activity</a:t>
            </a:r>
          </a:p>
          <a:p>
            <a:pPr lvl="1"/>
            <a:r>
              <a:rPr lang="en-US" dirty="0" smtClean="0"/>
              <a:t>non-military person was at work</a:t>
            </a:r>
          </a:p>
          <a:p>
            <a:pPr lvl="1"/>
            <a:r>
              <a:rPr lang="en-US" dirty="0" smtClean="0"/>
              <a:t>an individual including a student or volunteer was involved in a non-work activity</a:t>
            </a:r>
          </a:p>
          <a:p>
            <a:endParaRPr lang="en-US" dirty="0" smtClean="0"/>
          </a:p>
        </p:txBody>
      </p:sp>
      <p:sp>
        <p:nvSpPr>
          <p:cNvPr id="50180" name="Text Placeholder 3"/>
          <p:cNvSpPr>
            <a:spLocks noGrp="1"/>
          </p:cNvSpPr>
          <p:nvPr>
            <p:ph type="body" sz="half" idx="2"/>
          </p:nvPr>
        </p:nvSpPr>
        <p:spPr>
          <a:xfrm>
            <a:off x="228600" y="685800"/>
            <a:ext cx="2398713" cy="4876800"/>
          </a:xfrm>
          <a:solidFill>
            <a:srgbClr val="EB2350"/>
          </a:solidFill>
        </p:spPr>
        <p:txBody>
          <a:bodyPr/>
          <a:lstStyle/>
          <a:p>
            <a:endParaRPr lang="en-US" dirty="0" smtClean="0"/>
          </a:p>
        </p:txBody>
      </p:sp>
      <p:sp>
        <p:nvSpPr>
          <p:cNvPr id="9" name="Slide Number Placeholder 8"/>
          <p:cNvSpPr>
            <a:spLocks noGrp="1"/>
          </p:cNvSpPr>
          <p:nvPr>
            <p:ph type="sldNum" sz="quarter" idx="12"/>
          </p:nvPr>
        </p:nvSpPr>
        <p:spPr/>
        <p:txBody>
          <a:bodyPr/>
          <a:lstStyle/>
          <a:p>
            <a:pPr>
              <a:defRPr/>
            </a:pPr>
            <a:fld id="{B98C9C59-56E1-4E05-8A6B-478F9C9EA848}" type="slidenum">
              <a:rPr lang="en-US" smtClean="0"/>
              <a:pPr>
                <a:defRPr/>
              </a:pPr>
              <a:t>120</a:t>
            </a:fld>
            <a:endParaRPr lang="en-US"/>
          </a:p>
        </p:txBody>
      </p:sp>
      <p:graphicFrame>
        <p:nvGraphicFramePr>
          <p:cNvPr id="6" name="Diagram 5"/>
          <p:cNvGraphicFramePr/>
          <p:nvPr/>
        </p:nvGraphicFramePr>
        <p:xfrm>
          <a:off x="533400" y="609600"/>
          <a:ext cx="17526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0182" name="Picture 2" descr="C:\Users\Ann Zeisset\AppData\Local\Microsoft\Windows\Temporary Internet Files\Content.IE5\4MXJJI6R\MPj03993500000[1].jpg"/>
          <p:cNvPicPr>
            <a:picLocks noChangeAspect="1" noChangeArrowheads="1"/>
          </p:cNvPicPr>
          <p:nvPr/>
        </p:nvPicPr>
        <p:blipFill>
          <a:blip r:embed="rId7" cstate="print"/>
          <a:srcRect/>
          <a:stretch>
            <a:fillRect/>
          </a:stretch>
        </p:blipFill>
        <p:spPr bwMode="auto">
          <a:xfrm>
            <a:off x="685800" y="1600200"/>
            <a:ext cx="1995488" cy="1994235"/>
          </a:xfrm>
          <a:prstGeom prst="rect">
            <a:avLst/>
          </a:prstGeom>
          <a:noFill/>
          <a:ln w="9525">
            <a:noFill/>
            <a:miter lim="800000"/>
            <a:headEnd/>
            <a:tailEnd/>
          </a:ln>
        </p:spPr>
      </p:pic>
      <p:pic>
        <p:nvPicPr>
          <p:cNvPr id="50183" name="Picture 3" descr="C:\Users\Ann Zeisset\AppData\Local\Microsoft\Windows\Temporary Internet Files\Content.IE5\90MWP2DS\MPj04222430000[1].jpg"/>
          <p:cNvPicPr>
            <a:picLocks noChangeAspect="1" noChangeArrowheads="1"/>
          </p:cNvPicPr>
          <p:nvPr/>
        </p:nvPicPr>
        <p:blipFill>
          <a:blip r:embed="rId8" cstate="print"/>
          <a:srcRect/>
          <a:stretch>
            <a:fillRect/>
          </a:stretch>
        </p:blipFill>
        <p:spPr bwMode="auto">
          <a:xfrm>
            <a:off x="1295400" y="3581400"/>
            <a:ext cx="1422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3581400" y="1295400"/>
            <a:ext cx="5340350" cy="5181600"/>
          </a:xfrm>
        </p:spPr>
        <p:txBody>
          <a:bodyPr>
            <a:normAutofit lnSpcReduction="10000"/>
          </a:bodyPr>
          <a:lstStyle/>
          <a:p>
            <a:r>
              <a:rPr lang="en-US" sz="2400" dirty="0" smtClean="0"/>
              <a:t>Assign with other external cause codes, such as transport accidents and falls</a:t>
            </a:r>
          </a:p>
          <a:p>
            <a:r>
              <a:rPr lang="en-US" sz="2400" dirty="0" smtClean="0"/>
              <a:t>Are not applicable to poisonings, adverse effects, misadventures, or late effects </a:t>
            </a:r>
          </a:p>
          <a:p>
            <a:r>
              <a:rPr lang="en-US" sz="2400" dirty="0" smtClean="0"/>
              <a:t>Do not assign a code from category </a:t>
            </a:r>
            <a:r>
              <a:rPr lang="en-US" sz="2400" dirty="0" err="1" smtClean="0"/>
              <a:t>Y99</a:t>
            </a:r>
            <a:r>
              <a:rPr lang="en-US" sz="2400" dirty="0" smtClean="0"/>
              <a:t> if no other external cause codes (cause, activity) are applicable for the encounter</a:t>
            </a:r>
          </a:p>
          <a:p>
            <a:r>
              <a:rPr lang="en-US" sz="2400" dirty="0" smtClean="0"/>
              <a:t>Do not assign code </a:t>
            </a:r>
            <a:r>
              <a:rPr lang="en-US" sz="2400" dirty="0" err="1" smtClean="0"/>
              <a:t>Y99.9</a:t>
            </a:r>
            <a:r>
              <a:rPr lang="en-US" sz="2400" dirty="0" smtClean="0"/>
              <a:t>, Unspecified external cause status, if status is not stated</a:t>
            </a:r>
            <a:r>
              <a:rPr lang="en-US" sz="2400" i="1" dirty="0" smtClean="0"/>
              <a:t/>
            </a:r>
            <a:br>
              <a:rPr lang="en-US" sz="2400" i="1" dirty="0" smtClean="0"/>
            </a:br>
            <a:endParaRPr lang="en-US" dirty="0" smtClean="0"/>
          </a:p>
        </p:txBody>
      </p:sp>
      <p:sp>
        <p:nvSpPr>
          <p:cNvPr id="51203" name="Text Placeholder 3"/>
          <p:cNvSpPr>
            <a:spLocks noGrp="1"/>
          </p:cNvSpPr>
          <p:nvPr>
            <p:ph type="body" sz="half" idx="2"/>
          </p:nvPr>
        </p:nvSpPr>
        <p:spPr>
          <a:xfrm>
            <a:off x="457200" y="1435101"/>
            <a:ext cx="3008313" cy="4051300"/>
          </a:xfrm>
          <a:solidFill>
            <a:srgbClr val="C00000"/>
          </a:solidFill>
        </p:spPr>
        <p:txBody>
          <a:bodyPr/>
          <a:lstStyle/>
          <a:p>
            <a:endParaRPr lang="en-US" dirty="0" smtClean="0"/>
          </a:p>
          <a:p>
            <a:endParaRPr lang="en-US" dirty="0" smtClean="0"/>
          </a:p>
          <a:p>
            <a:endParaRPr lang="en-US" dirty="0" smtClean="0"/>
          </a:p>
          <a:p>
            <a:pPr algn="ctr"/>
            <a:r>
              <a:rPr lang="en-US" sz="3200" b="1" dirty="0" smtClean="0"/>
              <a:t>Category </a:t>
            </a:r>
            <a:r>
              <a:rPr lang="en-US" sz="3200" b="1" dirty="0" err="1" smtClean="0"/>
              <a:t>Y99</a:t>
            </a:r>
            <a:endParaRPr lang="en-US" sz="3200" b="1" dirty="0" smtClean="0"/>
          </a:p>
        </p:txBody>
      </p:sp>
      <p:sp>
        <p:nvSpPr>
          <p:cNvPr id="6" name="Slide Number Placeholder 5"/>
          <p:cNvSpPr>
            <a:spLocks noGrp="1"/>
          </p:cNvSpPr>
          <p:nvPr>
            <p:ph type="sldNum" sz="quarter" idx="12"/>
          </p:nvPr>
        </p:nvSpPr>
        <p:spPr/>
        <p:txBody>
          <a:bodyPr/>
          <a:lstStyle/>
          <a:p>
            <a:pPr>
              <a:defRPr/>
            </a:pPr>
            <a:fld id="{DB846C36-CB5E-4442-89CF-FBE4DE1C9218}" type="slidenum">
              <a:rPr lang="en-US" smtClean="0"/>
              <a:pPr>
                <a:defRPr/>
              </a:pPr>
              <a:t>121</a:t>
            </a:fld>
            <a:endParaRPr lang="en-US"/>
          </a:p>
        </p:txBody>
      </p:sp>
      <p:graphicFrame>
        <p:nvGraphicFramePr>
          <p:cNvPr id="5" name="Diagram 4"/>
          <p:cNvGraphicFramePr/>
          <p:nvPr/>
        </p:nvGraphicFramePr>
        <p:xfrm>
          <a:off x="533400" y="685800"/>
          <a:ext cx="27432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05" name="Picture 2" descr="C:\Users\Ann Zeisset\AppData\Local\Microsoft\Windows\Temporary Internet Files\Content.IE5\6B5OQ54F\MPj04305770000[1].jpg"/>
          <p:cNvPicPr>
            <a:picLocks noChangeAspect="1" noChangeArrowheads="1"/>
          </p:cNvPicPr>
          <p:nvPr/>
        </p:nvPicPr>
        <p:blipFill>
          <a:blip r:embed="rId8" cstate="print"/>
          <a:srcRect/>
          <a:stretch>
            <a:fillRect/>
          </a:stretch>
        </p:blipFill>
        <p:spPr bwMode="auto">
          <a:xfrm>
            <a:off x="0" y="2895600"/>
            <a:ext cx="3505200" cy="232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6" name="Content Placeholder 5"/>
          <p:cNvSpPr>
            <a:spLocks noGrp="1"/>
          </p:cNvSpPr>
          <p:nvPr>
            <p:ph idx="1"/>
          </p:nvPr>
        </p:nvSpPr>
        <p:spPr/>
        <p:txBody>
          <a:bodyPr>
            <a:normAutofit/>
          </a:bodyPr>
          <a:lstStyle/>
          <a:p>
            <a:pPr>
              <a:buNone/>
            </a:pPr>
            <a:r>
              <a:rPr lang="en-US" dirty="0" smtClean="0"/>
              <a:t>Patient has 2</a:t>
            </a:r>
            <a:r>
              <a:rPr lang="en-US" baseline="30000" dirty="0" smtClean="0"/>
              <a:t>nd</a:t>
            </a:r>
            <a:r>
              <a:rPr lang="en-US" dirty="0" smtClean="0"/>
              <a:t> and 3</a:t>
            </a:r>
            <a:r>
              <a:rPr lang="en-US" baseline="30000" dirty="0" smtClean="0"/>
              <a:t>rd</a:t>
            </a:r>
            <a:r>
              <a:rPr lang="en-US" dirty="0" smtClean="0"/>
              <a:t> degree burns of the back and left lower leg.  He was burned when he was running and fell into the lit fireplace in his parent’s bedroom.</a:t>
            </a:r>
          </a:p>
          <a:p>
            <a:endParaRPr lang="en-US" dirty="0" smtClean="0"/>
          </a:p>
          <a:p>
            <a:pPr>
              <a:buNone/>
            </a:pPr>
            <a:endParaRPr lang="en-US" dirty="0" smtClean="0"/>
          </a:p>
        </p:txBody>
      </p:sp>
      <p:pic>
        <p:nvPicPr>
          <p:cNvPr id="4098" name="Picture 2" descr="C:\Users\Kimberly\AppData\Local\Microsoft\Windows\Temporary Internet Files\Content.IE5\DC1N3M9V\MC900352374[1].wmf"/>
          <p:cNvPicPr>
            <a:picLocks noChangeAspect="1" noChangeArrowheads="1"/>
          </p:cNvPicPr>
          <p:nvPr/>
        </p:nvPicPr>
        <p:blipFill>
          <a:blip r:embed="rId2" cstate="print"/>
          <a:srcRect/>
          <a:stretch>
            <a:fillRect/>
          </a:stretch>
        </p:blipFill>
        <p:spPr bwMode="auto">
          <a:xfrm>
            <a:off x="3581400" y="3962400"/>
            <a:ext cx="1828800" cy="2628348"/>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en-US" dirty="0" smtClean="0"/>
              <a:t>ICD-9-CM:</a:t>
            </a:r>
          </a:p>
          <a:p>
            <a:pPr>
              <a:buNone/>
            </a:pPr>
            <a:r>
              <a:rPr lang="en-US" dirty="0" smtClean="0"/>
              <a:t>942.34 – 3</a:t>
            </a:r>
            <a:r>
              <a:rPr lang="en-US" baseline="30000" dirty="0" smtClean="0"/>
              <a:t>rd</a:t>
            </a:r>
            <a:r>
              <a:rPr lang="en-US" dirty="0" smtClean="0"/>
              <a:t> degree burns, trunk</a:t>
            </a:r>
          </a:p>
          <a:p>
            <a:pPr>
              <a:buNone/>
            </a:pPr>
            <a:r>
              <a:rPr lang="en-US" dirty="0" smtClean="0"/>
              <a:t>945.34 – 3</a:t>
            </a:r>
            <a:r>
              <a:rPr lang="en-US" baseline="30000" dirty="0" smtClean="0"/>
              <a:t>rd</a:t>
            </a:r>
            <a:r>
              <a:rPr lang="en-US" dirty="0" smtClean="0"/>
              <a:t> degree burns, leg</a:t>
            </a:r>
          </a:p>
          <a:p>
            <a:pPr>
              <a:buNone/>
            </a:pPr>
            <a:r>
              <a:rPr lang="en-US" dirty="0" smtClean="0"/>
              <a:t>948.30 - Burn (any degree) involving 30-39% of body surface with 3rd degree burn &lt;10% or unspecified amount </a:t>
            </a:r>
          </a:p>
          <a:p>
            <a:pPr>
              <a:buNone/>
            </a:pPr>
            <a:r>
              <a:rPr lang="en-US" dirty="0" err="1" smtClean="0"/>
              <a:t>E895</a:t>
            </a:r>
            <a:r>
              <a:rPr lang="en-US" dirty="0" smtClean="0"/>
              <a:t> - Accident caused by controlled fire in private dwelling </a:t>
            </a:r>
          </a:p>
          <a:p>
            <a:pPr>
              <a:buNone/>
            </a:pPr>
            <a:r>
              <a:rPr lang="en-US" dirty="0" err="1" smtClean="0"/>
              <a:t>E849.0</a:t>
            </a:r>
            <a:r>
              <a:rPr lang="en-US" dirty="0" smtClean="0"/>
              <a:t> – Home</a:t>
            </a:r>
          </a:p>
          <a:p>
            <a:pPr>
              <a:buNone/>
            </a:pPr>
            <a:r>
              <a:rPr lang="en-US" dirty="0" smtClean="0"/>
              <a:t>E001.1 – Running</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9600"/>
            <a:ext cx="8229600" cy="5105400"/>
          </a:xfrm>
        </p:spPr>
        <p:txBody>
          <a:bodyPr>
            <a:normAutofit fontScale="92500" lnSpcReduction="20000"/>
          </a:bodyPr>
          <a:lstStyle/>
          <a:p>
            <a:pPr>
              <a:buNone/>
            </a:pPr>
            <a:r>
              <a:rPr lang="en-US" dirty="0" smtClean="0"/>
              <a:t>ICD-10-CM: </a:t>
            </a:r>
          </a:p>
          <a:p>
            <a:pPr>
              <a:buNone/>
            </a:pPr>
            <a:r>
              <a:rPr lang="en-US" dirty="0" smtClean="0"/>
              <a:t> </a:t>
            </a:r>
          </a:p>
          <a:p>
            <a:pPr>
              <a:buNone/>
            </a:pPr>
            <a:r>
              <a:rPr lang="en-US" dirty="0" err="1" smtClean="0"/>
              <a:t>T24.332A</a:t>
            </a:r>
            <a:r>
              <a:rPr lang="en-US" dirty="0" smtClean="0"/>
              <a:t> – third degree burn of left lower leg, initial encounter</a:t>
            </a:r>
          </a:p>
          <a:p>
            <a:pPr>
              <a:buNone/>
            </a:pPr>
            <a:r>
              <a:rPr lang="en-US" dirty="0" err="1" smtClean="0"/>
              <a:t>T21.34xA</a:t>
            </a:r>
            <a:r>
              <a:rPr lang="en-US" dirty="0" smtClean="0"/>
              <a:t> – third degree burn of lower back, initial encounter</a:t>
            </a:r>
          </a:p>
          <a:p>
            <a:pPr>
              <a:buNone/>
            </a:pPr>
            <a:r>
              <a:rPr lang="en-US" dirty="0" err="1" smtClean="0"/>
              <a:t>X02.0xxA</a:t>
            </a:r>
            <a:r>
              <a:rPr lang="en-US" dirty="0" smtClean="0"/>
              <a:t> – exposure to flames in controlled fire in building or structure, initial encounter</a:t>
            </a:r>
          </a:p>
          <a:p>
            <a:pPr>
              <a:buNone/>
            </a:pPr>
            <a:r>
              <a:rPr lang="en-US" dirty="0" err="1" smtClean="0"/>
              <a:t>Y92.013</a:t>
            </a:r>
            <a:r>
              <a:rPr lang="en-US" dirty="0" smtClean="0"/>
              <a:t> – bedroom of single family home</a:t>
            </a:r>
          </a:p>
          <a:p>
            <a:pPr>
              <a:buNone/>
            </a:pPr>
            <a:r>
              <a:rPr lang="en-US" dirty="0" err="1" smtClean="0"/>
              <a:t>Y93.02</a:t>
            </a:r>
            <a:r>
              <a:rPr lang="en-US" dirty="0" smtClean="0"/>
              <a:t> – running</a:t>
            </a:r>
          </a:p>
          <a:p>
            <a:pPr>
              <a:buNone/>
            </a:pPr>
            <a:r>
              <a:rPr lang="en-US" dirty="0" err="1" smtClean="0"/>
              <a:t>Y99.8</a:t>
            </a:r>
            <a:r>
              <a:rPr lang="en-US" dirty="0" smtClean="0"/>
              <a:t> – other external cause – (not for work)</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914400" cy="4876800"/>
          </a:xfrm>
          <a:solidFill>
            <a:schemeClr val="accent2">
              <a:lumMod val="40000"/>
              <a:lumOff val="60000"/>
            </a:schemeClr>
          </a:solidFill>
        </p:spPr>
        <p:txBody>
          <a:bodyPr vert="vert">
            <a:noAutofit/>
          </a:bodyPr>
          <a:lstStyle/>
          <a:p>
            <a:pPr>
              <a:defRPr/>
            </a:pPr>
            <a:r>
              <a:rPr lang="en-US" sz="3200" dirty="0" smtClean="0"/>
              <a:t>Z Codes Reason Encounter</a:t>
            </a:r>
            <a:endParaRPr lang="en-US" sz="3200" dirty="0"/>
          </a:p>
        </p:txBody>
      </p:sp>
      <p:graphicFrame>
        <p:nvGraphicFramePr>
          <p:cNvPr id="6" name="Content Placeholder 5"/>
          <p:cNvGraphicFramePr>
            <a:graphicFrameLocks noGrp="1"/>
          </p:cNvGraphicFramePr>
          <p:nvPr>
            <p:ph idx="1"/>
          </p:nvPr>
        </p:nvGraphicFramePr>
        <p:xfrm>
          <a:off x="3505200" y="685800"/>
          <a:ext cx="5486400" cy="4876800"/>
        </p:xfrm>
        <a:graphic>
          <a:graphicData uri="http://schemas.openxmlformats.org/drawingml/2006/table">
            <a:tbl>
              <a:tblPr firstRow="1" bandRow="1">
                <a:tableStyleId>{125E5076-3810-47DD-B79F-674D7AD40C01}</a:tableStyleId>
              </a:tblPr>
              <a:tblGrid>
                <a:gridCol w="5486400"/>
              </a:tblGrid>
              <a:tr h="3001108">
                <a:tc>
                  <a:txBody>
                    <a:bodyPr/>
                    <a:lstStyle/>
                    <a:p>
                      <a:r>
                        <a:rPr lang="en-US" sz="2400" dirty="0" smtClean="0"/>
                        <a:t>When person who may or may not be sick encounters health services for some specific purpose i.e. to receive limited care or service for current condition, donate an organ or tissue, receive prophylactic vaccination, discuss problem</a:t>
                      </a:r>
                      <a:endParaRPr lang="en-US" sz="2400" dirty="0"/>
                    </a:p>
                  </a:txBody>
                  <a:tcPr/>
                </a:tc>
              </a:tr>
              <a:tr h="1875692">
                <a:tc>
                  <a:txBody>
                    <a:bodyPr/>
                    <a:lstStyle/>
                    <a:p>
                      <a:r>
                        <a:rPr lang="en-US" sz="2400" dirty="0" smtClean="0"/>
                        <a:t>When some circumstance or problem is present which influences person’s health status but is not a current illness or injury</a:t>
                      </a:r>
                      <a:endParaRPr lang="en-US" sz="2400" dirty="0"/>
                    </a:p>
                  </a:txBody>
                  <a:tcPr>
                    <a:solidFill>
                      <a:schemeClr val="accent2">
                        <a:lumMod val="60000"/>
                        <a:lumOff val="40000"/>
                      </a:schemeClr>
                    </a:solidFill>
                  </a:tcPr>
                </a:tc>
              </a:tr>
            </a:tbl>
          </a:graphicData>
        </a:graphic>
      </p:graphicFrame>
      <p:sp>
        <p:nvSpPr>
          <p:cNvPr id="4" name="Text Placeholder 3"/>
          <p:cNvSpPr>
            <a:spLocks noGrp="1"/>
          </p:cNvSpPr>
          <p:nvPr>
            <p:ph type="body" sz="half" idx="2"/>
          </p:nvPr>
        </p:nvSpPr>
        <p:spPr>
          <a:xfrm>
            <a:off x="381000" y="685800"/>
            <a:ext cx="2246313" cy="4876800"/>
          </a:xfrm>
          <a:solidFill>
            <a:schemeClr val="accent1">
              <a:lumMod val="75000"/>
            </a:schemeClr>
          </a:solidFill>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sz="2400" b="1" dirty="0" smtClean="0"/>
              <a:t>Corresponding procedure code must accompany Z code if  procedure is performed</a:t>
            </a:r>
            <a:endParaRPr lang="en-US" sz="2400" b="1" dirty="0"/>
          </a:p>
        </p:txBody>
      </p:sp>
      <p:sp>
        <p:nvSpPr>
          <p:cNvPr id="7" name="Slide Number Placeholder 6"/>
          <p:cNvSpPr>
            <a:spLocks noGrp="1"/>
          </p:cNvSpPr>
          <p:nvPr>
            <p:ph type="sldNum" sz="quarter" idx="12"/>
          </p:nvPr>
        </p:nvSpPr>
        <p:spPr/>
        <p:txBody>
          <a:bodyPr/>
          <a:lstStyle/>
          <a:p>
            <a:pPr>
              <a:defRPr/>
            </a:pPr>
            <a:fld id="{E4876ED9-2D71-4310-8086-8BA2AF70A1BE}" type="slidenum">
              <a:rPr lang="en-US" smtClean="0"/>
              <a:pPr>
                <a:defRPr/>
              </a:pPr>
              <a:t>125</a:t>
            </a:fld>
            <a:endParaRPr lang="en-US"/>
          </a:p>
        </p:txBody>
      </p:sp>
      <p:graphicFrame>
        <p:nvGraphicFramePr>
          <p:cNvPr id="5" name="Diagram 4"/>
          <p:cNvGraphicFramePr/>
          <p:nvPr/>
        </p:nvGraphicFramePr>
        <p:xfrm>
          <a:off x="990600" y="685800"/>
          <a:ext cx="1600200" cy="58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28600"/>
            <a:ext cx="7772400" cy="1143000"/>
          </a:xfrm>
        </p:spPr>
        <p:txBody>
          <a:bodyPr/>
          <a:lstStyle/>
          <a:p>
            <a:r>
              <a:rPr lang="en-US" dirty="0" smtClean="0"/>
              <a:t>Example</a:t>
            </a:r>
            <a:endParaRPr lang="en-US" dirty="0"/>
          </a:p>
        </p:txBody>
      </p:sp>
      <p:sp>
        <p:nvSpPr>
          <p:cNvPr id="6" name="Content Placeholder 5"/>
          <p:cNvSpPr>
            <a:spLocks noGrp="1"/>
          </p:cNvSpPr>
          <p:nvPr>
            <p:ph idx="1"/>
          </p:nvPr>
        </p:nvSpPr>
        <p:spPr>
          <a:xfrm>
            <a:off x="381000" y="1447800"/>
            <a:ext cx="8382000" cy="4648200"/>
          </a:xfrm>
        </p:spPr>
        <p:txBody>
          <a:bodyPr/>
          <a:lstStyle/>
          <a:p>
            <a:pPr>
              <a:buNone/>
            </a:pPr>
            <a:r>
              <a:rPr lang="en-US" sz="2800" dirty="0" smtClean="0"/>
              <a:t>Medical examination of </a:t>
            </a:r>
            <a:r>
              <a:rPr lang="en-US" sz="2800" dirty="0" err="1" smtClean="0"/>
              <a:t>4yo</a:t>
            </a:r>
            <a:r>
              <a:rPr lang="en-US" sz="2800" dirty="0" smtClean="0"/>
              <a:t> for admission to preschool.</a:t>
            </a:r>
          </a:p>
          <a:p>
            <a:endParaRPr lang="en-US" sz="2800" dirty="0" smtClean="0"/>
          </a:p>
          <a:p>
            <a:pPr>
              <a:buNone/>
            </a:pPr>
            <a:r>
              <a:rPr lang="en-US" sz="2800" dirty="0" smtClean="0"/>
              <a:t>ICD-9-CM:</a:t>
            </a:r>
          </a:p>
          <a:p>
            <a:pPr>
              <a:buNone/>
            </a:pPr>
            <a:r>
              <a:rPr lang="en-US" sz="2800" dirty="0" smtClean="0"/>
              <a:t>V70.3 – General medical examination for school admission</a:t>
            </a:r>
          </a:p>
          <a:p>
            <a:endParaRPr lang="en-US" sz="2800" dirty="0" smtClean="0"/>
          </a:p>
          <a:p>
            <a:pPr>
              <a:buNone/>
            </a:pPr>
            <a:r>
              <a:rPr lang="en-US" sz="2800" dirty="0" smtClean="0"/>
              <a:t>ICD-10-CM:  </a:t>
            </a:r>
          </a:p>
          <a:p>
            <a:pPr>
              <a:buNone/>
            </a:pPr>
            <a:r>
              <a:rPr lang="en-US" sz="2800" dirty="0" smtClean="0"/>
              <a:t>Z02.0 – encounter for examination for admission to educational institution </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Poor Preparation</a:t>
            </a:r>
            <a:br>
              <a:rPr lang="en-US" dirty="0" smtClean="0"/>
            </a:br>
            <a:r>
              <a:rPr lang="en-US" dirty="0" smtClean="0"/>
              <a:t>for ICD-10-CM</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Increased claims rejections and denials</a:t>
            </a:r>
          </a:p>
          <a:p>
            <a:r>
              <a:rPr lang="en-US" dirty="0" smtClean="0"/>
              <a:t>Increased delays in processing authorizations and reimbursement claims</a:t>
            </a:r>
          </a:p>
          <a:p>
            <a:r>
              <a:rPr lang="en-US" dirty="0" smtClean="0"/>
              <a:t>Improper claims payment</a:t>
            </a:r>
          </a:p>
          <a:p>
            <a:r>
              <a:rPr lang="en-US" dirty="0" smtClean="0"/>
              <a:t>Coding backlogs</a:t>
            </a:r>
          </a:p>
          <a:p>
            <a:r>
              <a:rPr lang="en-US" dirty="0" smtClean="0"/>
              <a:t>Compliance issues</a:t>
            </a:r>
          </a:p>
          <a:p>
            <a:r>
              <a:rPr lang="en-US" dirty="0" smtClean="0"/>
              <a:t>Decisions based on inaccurate data</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838200"/>
          </a:xfrm>
        </p:spPr>
        <p:txBody>
          <a:bodyPr>
            <a:normAutofit fontScale="90000"/>
          </a:bodyPr>
          <a:lstStyle/>
          <a:p>
            <a:r>
              <a:rPr lang="en-US" dirty="0" smtClean="0"/>
              <a:t>So, what do we do for the next 2 years?</a:t>
            </a:r>
            <a:endParaRPr lang="en-US" dirty="0"/>
          </a:p>
        </p:txBody>
      </p:sp>
      <p:sp>
        <p:nvSpPr>
          <p:cNvPr id="3" name="Content Placeholder 2"/>
          <p:cNvSpPr>
            <a:spLocks noGrp="1"/>
          </p:cNvSpPr>
          <p:nvPr>
            <p:ph idx="1"/>
          </p:nvPr>
        </p:nvSpPr>
        <p:spPr>
          <a:xfrm>
            <a:off x="457200" y="1066800"/>
            <a:ext cx="8229600" cy="5486400"/>
          </a:xfrm>
        </p:spPr>
        <p:txBody>
          <a:bodyPr>
            <a:normAutofit fontScale="92500"/>
          </a:bodyPr>
          <a:lstStyle/>
          <a:p>
            <a:r>
              <a:rPr lang="en-US" dirty="0" smtClean="0"/>
              <a:t>Study and apply ICD-9-CM guidelines – many of them do not change for ICD-10-CM.</a:t>
            </a:r>
          </a:p>
          <a:p>
            <a:r>
              <a:rPr lang="en-US" dirty="0" smtClean="0"/>
              <a:t>Review the ICD-10-CM guidelines for your specialty – begin to look for the additional information that would be needed in ICD-10-CM.</a:t>
            </a:r>
          </a:p>
          <a:p>
            <a:r>
              <a:rPr lang="en-US" dirty="0" smtClean="0"/>
              <a:t>Consider training needs – CMS recommends 12-16 hours of training for coders</a:t>
            </a:r>
          </a:p>
          <a:p>
            <a:pPr>
              <a:buNone/>
            </a:pPr>
            <a:r>
              <a:rPr lang="en-US" b="1" dirty="0" smtClean="0"/>
              <a:t>CMS:  "</a:t>
            </a:r>
            <a:r>
              <a:rPr lang="en-US" b="1" i="1" dirty="0" smtClean="0"/>
              <a:t>Although the final rule on the proposed ICD-10 deadline change has yet to be published, it is important to continue planning for the transition to ICD-10</a:t>
            </a:r>
            <a:r>
              <a:rPr lang="en-US" b="1" dirty="0" smtClean="0"/>
              <a:t>". </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CMS – http://cms.gov/icd10</a:t>
            </a:r>
          </a:p>
          <a:p>
            <a:endParaRPr lang="en-US" dirty="0" smtClean="0"/>
          </a:p>
          <a:p>
            <a:r>
              <a:rPr lang="en-US" dirty="0" err="1" smtClean="0"/>
              <a:t>AHIMA</a:t>
            </a:r>
            <a:r>
              <a:rPr lang="en-US" dirty="0" smtClean="0"/>
              <a:t> (see next page)</a:t>
            </a:r>
          </a:p>
          <a:p>
            <a:endParaRPr lang="en-US" dirty="0" smtClean="0"/>
          </a:p>
          <a:p>
            <a:r>
              <a:rPr lang="en-US" dirty="0" smtClean="0"/>
              <a:t>AAPC (see attached)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latin typeface="+mn-lt"/>
              </a:rPr>
              <a:t>Partial Code Freeze</a:t>
            </a:r>
            <a:endParaRPr lang="en-US" dirty="0">
              <a:solidFill>
                <a:schemeClr val="tx1"/>
              </a:solidFill>
              <a:latin typeface="+mn-lt"/>
            </a:endParaRPr>
          </a:p>
        </p:txBody>
      </p:sp>
      <p:sp>
        <p:nvSpPr>
          <p:cNvPr id="4" name="Content Placeholder 3"/>
          <p:cNvSpPr>
            <a:spLocks noGrp="1"/>
          </p:cNvSpPr>
          <p:nvPr>
            <p:ph idx="1"/>
          </p:nvPr>
        </p:nvSpPr>
        <p:spPr/>
        <p:txBody>
          <a:bodyPr>
            <a:normAutofit fontScale="92500" lnSpcReduction="20000"/>
          </a:bodyPr>
          <a:lstStyle/>
          <a:p>
            <a:r>
              <a:rPr lang="en-US" dirty="0" smtClean="0">
                <a:solidFill>
                  <a:schemeClr val="tx1"/>
                </a:solidFill>
                <a:latin typeface="+mn-lt"/>
              </a:rPr>
              <a:t>Last regular, annual updates to both ICD-9-CM and ICD-10 will be made on October 1, 2011</a:t>
            </a:r>
          </a:p>
          <a:p>
            <a:r>
              <a:rPr lang="en-US" dirty="0" smtClean="0">
                <a:solidFill>
                  <a:schemeClr val="tx1"/>
                </a:solidFill>
                <a:latin typeface="+mn-lt"/>
              </a:rPr>
              <a:t>On October 1, 2012 there will be only limited code updates to both ICD-9-CM &amp; ICD-10 code sets to capture new technology and new diseases.</a:t>
            </a:r>
          </a:p>
          <a:p>
            <a:r>
              <a:rPr lang="en-US" dirty="0" smtClean="0">
                <a:solidFill>
                  <a:schemeClr val="tx1"/>
                </a:solidFill>
                <a:latin typeface="+mn-lt"/>
              </a:rPr>
              <a:t>On October 1, 2013 there will be only limited code updates to ICD-10 code sets to capture new technology and new diseases. </a:t>
            </a:r>
          </a:p>
          <a:p>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457200" y="1981200"/>
            <a:ext cx="8229600" cy="4114800"/>
          </a:xfrm>
        </p:spPr>
        <p:txBody>
          <a:bodyPr/>
          <a:lstStyle/>
          <a:p>
            <a:r>
              <a:rPr lang="en-US" dirty="0" smtClean="0"/>
              <a:t>CMS – http://cms.gov/icd10</a:t>
            </a:r>
          </a:p>
          <a:p>
            <a:endParaRPr lang="en-US" dirty="0" smtClean="0"/>
          </a:p>
          <a:p>
            <a:r>
              <a:rPr lang="en-US" dirty="0" smtClean="0"/>
              <a:t>AAPC – </a:t>
            </a:r>
            <a:r>
              <a:rPr lang="en-US" sz="2800" dirty="0" smtClean="0"/>
              <a:t>https://www.aapc.com/icd-10/index.aspx</a:t>
            </a:r>
          </a:p>
          <a:p>
            <a:pPr lvl="1"/>
            <a:r>
              <a:rPr lang="en-US" dirty="0" smtClean="0"/>
              <a:t>Implementation and Training Resources</a:t>
            </a:r>
          </a:p>
          <a:p>
            <a:endParaRPr lang="en-US" dirty="0" smtClean="0"/>
          </a:p>
          <a:p>
            <a:endParaRPr lang="en-US" dirty="0" smtClean="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err="1" smtClean="0"/>
              <a:t>AHIMA</a:t>
            </a:r>
            <a:r>
              <a:rPr lang="en-US" dirty="0" smtClean="0"/>
              <a:t> Resources</a:t>
            </a:r>
            <a:br>
              <a:rPr lang="en-US" dirty="0" smtClean="0"/>
            </a:br>
            <a:r>
              <a:rPr lang="en-US" dirty="0" smtClean="0"/>
              <a:t>http://www.ahima.org/icd10</a:t>
            </a:r>
            <a:endParaRPr lang="en-US" dirty="0"/>
          </a:p>
        </p:txBody>
      </p:sp>
      <p:sp>
        <p:nvSpPr>
          <p:cNvPr id="6" name="Content Placeholder 5"/>
          <p:cNvSpPr>
            <a:spLocks noGrp="1"/>
          </p:cNvSpPr>
          <p:nvPr>
            <p:ph sz="half" idx="1"/>
          </p:nvPr>
        </p:nvSpPr>
        <p:spPr>
          <a:xfrm>
            <a:off x="457200" y="1295400"/>
            <a:ext cx="4038600" cy="5105400"/>
          </a:xfrm>
        </p:spPr>
        <p:txBody>
          <a:bodyPr>
            <a:normAutofit lnSpcReduction="10000"/>
          </a:bodyPr>
          <a:lstStyle/>
          <a:p>
            <a:r>
              <a:rPr lang="en-US" sz="2400" dirty="0" smtClean="0"/>
              <a:t>Practical guidance </a:t>
            </a:r>
            <a:r>
              <a:rPr lang="en-US" sz="2400" b="1" dirty="0" smtClean="0"/>
              <a:t>(free)</a:t>
            </a:r>
          </a:p>
          <a:p>
            <a:pPr lvl="1"/>
            <a:r>
              <a:rPr lang="en-US" sz="2000" b="1" i="1" dirty="0" smtClean="0"/>
              <a:t>Putting the ICD-10-CM/ PCS </a:t>
            </a:r>
            <a:r>
              <a:rPr lang="en-US" sz="2000" b="1" i="1" dirty="0" err="1" smtClean="0"/>
              <a:t>GEMs</a:t>
            </a:r>
            <a:r>
              <a:rPr lang="en-US" sz="2000" b="1" i="1" dirty="0" smtClean="0"/>
              <a:t> into Practice</a:t>
            </a:r>
          </a:p>
          <a:p>
            <a:pPr lvl="1"/>
            <a:r>
              <a:rPr lang="en-US" sz="2000" i="1" dirty="0" smtClean="0"/>
              <a:t>ICD-10 Preparation Checklist</a:t>
            </a:r>
          </a:p>
          <a:p>
            <a:pPr lvl="1"/>
            <a:r>
              <a:rPr lang="en-US" sz="2000" dirty="0" smtClean="0"/>
              <a:t>Role-based implementation models</a:t>
            </a:r>
          </a:p>
          <a:p>
            <a:pPr lvl="1"/>
            <a:r>
              <a:rPr lang="en-US" sz="2000" dirty="0" smtClean="0"/>
              <a:t>ICD-10 Readiness and Prioritization Tool</a:t>
            </a:r>
          </a:p>
          <a:p>
            <a:r>
              <a:rPr lang="en-US" sz="2400" dirty="0" smtClean="0"/>
              <a:t>Books</a:t>
            </a:r>
          </a:p>
          <a:p>
            <a:pPr lvl="1"/>
            <a:r>
              <a:rPr lang="en-US" dirty="0" smtClean="0"/>
              <a:t> </a:t>
            </a:r>
            <a:r>
              <a:rPr lang="en-US" sz="2000" i="1" dirty="0" smtClean="0"/>
              <a:t>Pocket Guide of ICD-10-CM/PCS</a:t>
            </a:r>
          </a:p>
          <a:p>
            <a:pPr lvl="1"/>
            <a:r>
              <a:rPr lang="en-US" sz="2000" i="1" dirty="0" smtClean="0"/>
              <a:t>ICD-10-CM/PCS Preview</a:t>
            </a:r>
          </a:p>
          <a:p>
            <a:pPr lvl="1"/>
            <a:r>
              <a:rPr lang="en-US" sz="2000" i="1" dirty="0" smtClean="0"/>
              <a:t>Implementing ICD-10-CM in Hospitals</a:t>
            </a:r>
          </a:p>
          <a:p>
            <a:pPr lvl="1"/>
            <a:r>
              <a:rPr lang="en-US" sz="2000" i="1" dirty="0" smtClean="0"/>
              <a:t>Essential Guide to </a:t>
            </a:r>
            <a:r>
              <a:rPr lang="en-US" sz="2000" i="1" dirty="0" err="1" smtClean="0"/>
              <a:t>GEMs</a:t>
            </a:r>
            <a:endParaRPr lang="en-US" sz="2000" i="1" dirty="0" smtClean="0"/>
          </a:p>
          <a:p>
            <a:endParaRPr lang="en-US" dirty="0" smtClean="0"/>
          </a:p>
          <a:p>
            <a:endParaRPr lang="en-US" dirty="0"/>
          </a:p>
        </p:txBody>
      </p:sp>
      <p:sp>
        <p:nvSpPr>
          <p:cNvPr id="7" name="Content Placeholder 6"/>
          <p:cNvSpPr>
            <a:spLocks noGrp="1"/>
          </p:cNvSpPr>
          <p:nvPr>
            <p:ph sz="half" idx="2"/>
          </p:nvPr>
        </p:nvSpPr>
        <p:spPr>
          <a:xfrm>
            <a:off x="4648200" y="1295400"/>
            <a:ext cx="4038600" cy="5257800"/>
          </a:xfrm>
        </p:spPr>
        <p:txBody>
          <a:bodyPr>
            <a:normAutofit lnSpcReduction="10000"/>
          </a:bodyPr>
          <a:lstStyle/>
          <a:p>
            <a:r>
              <a:rPr lang="en-US" sz="2400" dirty="0" smtClean="0"/>
              <a:t>Online courses</a:t>
            </a:r>
          </a:p>
          <a:p>
            <a:pPr lvl="1"/>
            <a:r>
              <a:rPr lang="en-US" sz="2000" dirty="0" smtClean="0"/>
              <a:t>ICD-10-CM and ICD-10-PCS overview courses</a:t>
            </a:r>
          </a:p>
          <a:p>
            <a:pPr lvl="1"/>
            <a:r>
              <a:rPr lang="en-US" sz="2000" dirty="0" smtClean="0"/>
              <a:t>Fundamentals of </a:t>
            </a:r>
            <a:r>
              <a:rPr lang="en-US" sz="2000" dirty="0" err="1" smtClean="0"/>
              <a:t>GEMs</a:t>
            </a:r>
            <a:r>
              <a:rPr lang="en-US" sz="2000" dirty="0" smtClean="0"/>
              <a:t> course</a:t>
            </a:r>
          </a:p>
          <a:p>
            <a:r>
              <a:rPr lang="en-US" sz="2400" dirty="0" smtClean="0"/>
              <a:t>Proficiency assessments</a:t>
            </a:r>
          </a:p>
          <a:p>
            <a:r>
              <a:rPr lang="en-US" sz="2400" dirty="0" smtClean="0"/>
              <a:t>Academy for ICD-10 Trainers</a:t>
            </a:r>
          </a:p>
          <a:p>
            <a:pPr lvl="1"/>
            <a:r>
              <a:rPr lang="en-US" sz="2000" dirty="0" smtClean="0"/>
              <a:t>Academy for ICD-10-CM/PCS  (3 days)</a:t>
            </a:r>
          </a:p>
          <a:p>
            <a:pPr lvl="1"/>
            <a:r>
              <a:rPr lang="en-US" sz="2000" dirty="0" smtClean="0"/>
              <a:t>Academy for ICD-10-CM only (1 ½ days)</a:t>
            </a:r>
          </a:p>
          <a:p>
            <a:r>
              <a:rPr lang="en-US" sz="2400" dirty="0" smtClean="0"/>
              <a:t>•E-newsletter </a:t>
            </a:r>
            <a:r>
              <a:rPr lang="en-US" sz="2400" b="1" dirty="0" smtClean="0"/>
              <a:t>(free)</a:t>
            </a:r>
          </a:p>
          <a:p>
            <a:r>
              <a:rPr lang="en-US" sz="2400" dirty="0" smtClean="0"/>
              <a:t>•Articles </a:t>
            </a:r>
            <a:r>
              <a:rPr lang="en-US" sz="2400" b="1" dirty="0" smtClean="0"/>
              <a:t>(many are free)</a:t>
            </a:r>
          </a:p>
          <a:p>
            <a:r>
              <a:rPr lang="en-US" sz="2400" dirty="0" smtClean="0"/>
              <a:t>•Webinars/Conferences</a:t>
            </a:r>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pPr algn="ctr"/>
            <a:r>
              <a:rPr lang="en-US" dirty="0" smtClean="0"/>
              <a:t>Insert AAPC floor plan diagram</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AAPC on ICD-10-CM</a:t>
            </a:r>
            <a:endParaRPr lang="en-US" dirty="0"/>
          </a:p>
        </p:txBody>
      </p:sp>
      <p:sp>
        <p:nvSpPr>
          <p:cNvPr id="3" name="Content Placeholder 2"/>
          <p:cNvSpPr>
            <a:spLocks noGrp="1"/>
          </p:cNvSpPr>
          <p:nvPr>
            <p:ph idx="1"/>
          </p:nvPr>
        </p:nvSpPr>
        <p:spPr>
          <a:xfrm>
            <a:off x="381000" y="1676400"/>
            <a:ext cx="8229600" cy="4572000"/>
          </a:xfrm>
        </p:spPr>
        <p:txBody>
          <a:bodyPr>
            <a:normAutofit lnSpcReduction="10000"/>
          </a:bodyPr>
          <a:lstStyle/>
          <a:p>
            <a:pPr lvl="0"/>
            <a:r>
              <a:rPr lang="en-US" dirty="0" smtClean="0"/>
              <a:t>You will be given two (2) years to take and pass, beginning October 1, 2013? (one year before implementation of ICD-10) and ending September 30, 2015? (one year after implementation)</a:t>
            </a:r>
          </a:p>
          <a:p>
            <a:pPr lvl="0"/>
            <a:r>
              <a:rPr lang="en-US" dirty="0" smtClean="0"/>
              <a:t>There will be 75 questions</a:t>
            </a:r>
          </a:p>
          <a:p>
            <a:pPr lvl="0"/>
            <a:r>
              <a:rPr lang="en-US" dirty="0" smtClean="0"/>
              <a:t>It will be open-book, online and un-proctored</a:t>
            </a:r>
          </a:p>
          <a:p>
            <a:pPr lvl="0"/>
            <a:r>
              <a:rPr lang="en-US" dirty="0" smtClean="0"/>
              <a:t>Coders will have two (2) attempts at passing for the $60 administration fee</a:t>
            </a:r>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286000"/>
            <a:ext cx="7772400" cy="1143000"/>
          </a:xfrm>
        </p:spPr>
        <p:txBody>
          <a:bodyPr/>
          <a:lstStyle/>
          <a:p>
            <a:pPr eaLnBrk="1" hangingPunct="1"/>
            <a:r>
              <a:rPr lang="en-US" dirty="0" smtClean="0"/>
              <a:t>Followup Questions?</a:t>
            </a:r>
          </a:p>
        </p:txBody>
      </p:sp>
      <p:sp>
        <p:nvSpPr>
          <p:cNvPr id="55299" name="Rectangle 3"/>
          <p:cNvSpPr>
            <a:spLocks noGrp="1" noChangeArrowheads="1"/>
          </p:cNvSpPr>
          <p:nvPr>
            <p:ph type="subTitle" idx="1"/>
          </p:nvPr>
        </p:nvSpPr>
        <p:spPr>
          <a:xfrm>
            <a:off x="304800" y="3505200"/>
            <a:ext cx="8686800" cy="2133600"/>
          </a:xfrm>
        </p:spPr>
        <p:txBody>
          <a:bodyPr/>
          <a:lstStyle/>
          <a:p>
            <a:pPr eaLnBrk="1" hangingPunct="1"/>
            <a:r>
              <a:rPr lang="en-US" dirty="0" smtClean="0"/>
              <a:t>Kim Huey, MJ, CPC, CCS-P, CHCC, PCS, CHAP</a:t>
            </a:r>
          </a:p>
          <a:p>
            <a:pPr eaLnBrk="1" hangingPunct="1"/>
            <a:r>
              <a:rPr lang="en-US" dirty="0" smtClean="0"/>
              <a:t>kim@kimthecoder.com</a:t>
            </a:r>
          </a:p>
          <a:p>
            <a:pPr eaLnBrk="1" hangingPunct="1"/>
            <a:r>
              <a:rPr lang="en-US" dirty="0" smtClean="0"/>
              <a:t>205/621-0966</a:t>
            </a:r>
          </a:p>
          <a:p>
            <a:pPr eaLnBrk="1" hangingPunct="1"/>
            <a:r>
              <a:rPr lang="en-US" dirty="0" smtClean="0"/>
              <a:t>877/893-5583</a:t>
            </a:r>
          </a:p>
          <a:p>
            <a:pPr eaLnBrk="1" hangingPunct="1"/>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Skip over ICD-10 to ICD-11?</a:t>
            </a:r>
            <a:endParaRPr lang="en-US" dirty="0"/>
          </a:p>
        </p:txBody>
      </p:sp>
      <p:sp>
        <p:nvSpPr>
          <p:cNvPr id="3" name="Content Placeholder 2"/>
          <p:cNvSpPr>
            <a:spLocks noGrp="1"/>
          </p:cNvSpPr>
          <p:nvPr>
            <p:ph idx="1"/>
          </p:nvPr>
        </p:nvSpPr>
        <p:spPr>
          <a:xfrm>
            <a:off x="381000" y="1371600"/>
            <a:ext cx="8382000" cy="4953000"/>
          </a:xfrm>
        </p:spPr>
        <p:txBody>
          <a:bodyPr/>
          <a:lstStyle/>
          <a:p>
            <a:pPr>
              <a:buNone/>
            </a:pPr>
            <a:r>
              <a:rPr lang="en-US" dirty="0" smtClean="0"/>
              <a:t>Not feasible!</a:t>
            </a:r>
          </a:p>
          <a:p>
            <a:pPr>
              <a:buNone/>
            </a:pPr>
            <a:endParaRPr lang="en-US" dirty="0" smtClean="0"/>
          </a:p>
          <a:p>
            <a:pPr>
              <a:buNone/>
            </a:pPr>
            <a:r>
              <a:rPr lang="en-US" dirty="0" smtClean="0"/>
              <a:t>The process of developing CM and PCS takes 10-12 years – ICD-11 has just been released in beta version</a:t>
            </a:r>
          </a:p>
          <a:p>
            <a:pPr>
              <a:buNone/>
            </a:pPr>
            <a:endParaRPr lang="en-US" dirty="0" smtClean="0"/>
          </a:p>
          <a:p>
            <a:pPr>
              <a:buNone/>
            </a:pPr>
            <a:r>
              <a:rPr lang="en-US" dirty="0" smtClean="0"/>
              <a:t>According to WHO official, jumping from ICD-9 to ICD-11 would be analogous to learning to walk before learning to crawl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dirty="0" smtClean="0"/>
              <a:t>Ask Your PM/</a:t>
            </a:r>
            <a:r>
              <a:rPr lang="en-US" dirty="0" err="1" smtClean="0"/>
              <a:t>EHR</a:t>
            </a:r>
            <a:r>
              <a:rPr lang="en-US" dirty="0" smtClean="0"/>
              <a:t> System Vendors</a:t>
            </a:r>
            <a:endParaRPr lang="en-US" dirty="0"/>
          </a:p>
        </p:txBody>
      </p:sp>
      <p:sp>
        <p:nvSpPr>
          <p:cNvPr id="3" name="Content Placeholder 2"/>
          <p:cNvSpPr>
            <a:spLocks noGrp="1"/>
          </p:cNvSpPr>
          <p:nvPr>
            <p:ph idx="1"/>
          </p:nvPr>
        </p:nvSpPr>
        <p:spPr>
          <a:xfrm>
            <a:off x="457200" y="1524000"/>
            <a:ext cx="8229600" cy="4876800"/>
          </a:xfrm>
        </p:spPr>
        <p:txBody>
          <a:bodyPr>
            <a:normAutofit lnSpcReduction="10000"/>
          </a:bodyPr>
          <a:lstStyle/>
          <a:p>
            <a:r>
              <a:rPr lang="en-US" sz="2800" dirty="0" smtClean="0"/>
              <a:t>What systems upgrades or replacements are needed to accommodate ICD-10?</a:t>
            </a:r>
          </a:p>
          <a:p>
            <a:r>
              <a:rPr lang="en-US" sz="2800" dirty="0" smtClean="0"/>
              <a:t>What costs are involved and will upgrades be covered by existing contracts?</a:t>
            </a:r>
          </a:p>
          <a:p>
            <a:r>
              <a:rPr lang="en-US" sz="2800" dirty="0" smtClean="0"/>
              <a:t>When will upgrades or replacement systems be available for testing and implementation?</a:t>
            </a:r>
          </a:p>
          <a:p>
            <a:r>
              <a:rPr lang="en-US" sz="2800" dirty="0" smtClean="0"/>
              <a:t>What customer support and training will they provide?</a:t>
            </a:r>
          </a:p>
          <a:p>
            <a:r>
              <a:rPr lang="en-US" sz="2800" dirty="0" smtClean="0"/>
              <a:t>How will their products/services accommodate both ICD-9 and ICD-10 as you work with claims submitted both before and after 10/1/13?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Needs</a:t>
            </a:r>
            <a:endParaRPr lang="en-US" dirty="0"/>
          </a:p>
        </p:txBody>
      </p:sp>
      <p:sp>
        <p:nvSpPr>
          <p:cNvPr id="3" name="Content Placeholder 2"/>
          <p:cNvSpPr>
            <a:spLocks noGrp="1"/>
          </p:cNvSpPr>
          <p:nvPr>
            <p:ph idx="1"/>
          </p:nvPr>
        </p:nvSpPr>
        <p:spPr/>
        <p:txBody>
          <a:bodyPr/>
          <a:lstStyle/>
          <a:p>
            <a:r>
              <a:rPr lang="en-US" dirty="0" smtClean="0"/>
              <a:t>Who will need education?</a:t>
            </a:r>
          </a:p>
          <a:p>
            <a:r>
              <a:rPr lang="en-US" dirty="0" smtClean="0"/>
              <a:t>What type and level of education will they need?</a:t>
            </a:r>
          </a:p>
          <a:p>
            <a:r>
              <a:rPr lang="en-US" dirty="0" smtClean="0"/>
              <a:t>How will the education be delivered?</a:t>
            </a:r>
          </a:p>
          <a:p>
            <a:r>
              <a:rPr lang="en-US" dirty="0" smtClean="0"/>
              <a:t>What is the most appropriate and cost-effective method of providing ICD-10 education to the different categories of individuals who need training?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Preparing the Physicians</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Many physicians do not understand ICD-9-CM coding and do not appreciate the importance as they are largely paid on CPT codes</a:t>
            </a:r>
          </a:p>
          <a:p>
            <a:r>
              <a:rPr lang="en-US" dirty="0" smtClean="0"/>
              <a:t>Some question why they should document more specifically</a:t>
            </a:r>
          </a:p>
          <a:p>
            <a:r>
              <a:rPr lang="en-US" dirty="0" smtClean="0"/>
              <a:t>Evaluate samples of various types of medical records to determine whether documentation supports level of detail found in ICD-10</a:t>
            </a:r>
          </a:p>
          <a:p>
            <a:r>
              <a:rPr lang="en-US" dirty="0" smtClean="0"/>
              <a:t>Implement documentation improvement strategies where needed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Physician-</a:t>
            </a:r>
            <a:r>
              <a:rPr lang="en-US" dirty="0" err="1" smtClean="0"/>
              <a:t>EHR</a:t>
            </a:r>
            <a:r>
              <a:rPr lang="en-US" dirty="0" smtClean="0"/>
              <a:t> Challenges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As many </a:t>
            </a:r>
            <a:r>
              <a:rPr lang="en-US" dirty="0" err="1" smtClean="0"/>
              <a:t>EHRs</a:t>
            </a:r>
            <a:r>
              <a:rPr lang="en-US" dirty="0" smtClean="0"/>
              <a:t> use drop-down boxes for providers to choose diagnoses, the physicians must understand what they are choosing</a:t>
            </a:r>
          </a:p>
          <a:p>
            <a:r>
              <a:rPr lang="en-US" dirty="0" smtClean="0"/>
              <a:t>Careful wording of the narrative description of the code choices is key</a:t>
            </a:r>
          </a:p>
          <a:p>
            <a:r>
              <a:rPr lang="en-US" dirty="0" smtClean="0"/>
              <a:t>Educating physicians should begin now – we still have 2+ years for ICD-9-CM coding</a:t>
            </a:r>
          </a:p>
          <a:p>
            <a:pPr>
              <a:buNone/>
            </a:pPr>
            <a:r>
              <a:rPr lang="en-US" dirty="0" smtClean="0"/>
              <a:t>(Pet Peeve:  Implementing </a:t>
            </a:r>
            <a:r>
              <a:rPr lang="en-US" dirty="0" err="1" smtClean="0"/>
              <a:t>EHR</a:t>
            </a:r>
            <a:r>
              <a:rPr lang="en-US" dirty="0" smtClean="0"/>
              <a:t> without coding involvement!)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Breaking News!</a:t>
            </a:r>
            <a:endParaRPr lang="en-US" dirty="0"/>
          </a:p>
        </p:txBody>
      </p:sp>
      <p:sp>
        <p:nvSpPr>
          <p:cNvPr id="3" name="Content Placeholder 2"/>
          <p:cNvSpPr>
            <a:spLocks noGrp="1"/>
          </p:cNvSpPr>
          <p:nvPr>
            <p:ph idx="1"/>
          </p:nvPr>
        </p:nvSpPr>
        <p:spPr>
          <a:xfrm>
            <a:off x="685800" y="1219200"/>
            <a:ext cx="7772400" cy="5181600"/>
          </a:xfrm>
        </p:spPr>
        <p:txBody>
          <a:bodyPr/>
          <a:lstStyle/>
          <a:p>
            <a:pPr>
              <a:buNone/>
            </a:pPr>
            <a:r>
              <a:rPr lang="en-US" dirty="0" smtClean="0"/>
              <a:t>Concerns with electronic records and overcoding – </a:t>
            </a:r>
          </a:p>
          <a:p>
            <a:pPr>
              <a:buNone/>
            </a:pPr>
            <a:endParaRPr lang="en-US" dirty="0" smtClean="0"/>
          </a:p>
          <a:p>
            <a:pPr>
              <a:buNone/>
            </a:pPr>
            <a:r>
              <a:rPr lang="en-US" dirty="0" smtClean="0"/>
              <a:t>The Center for Public Integrity</a:t>
            </a:r>
          </a:p>
          <a:p>
            <a:pPr>
              <a:buNone/>
            </a:pPr>
            <a:r>
              <a:rPr lang="en-US" dirty="0" smtClean="0"/>
              <a:t>“coding levels may be accelerating in part because of increased use of electronic health records….”</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3"/>
          <p:cNvSpPr>
            <a:spLocks noGrp="1"/>
          </p:cNvSpPr>
          <p:nvPr>
            <p:ph type="title" idx="4294967295"/>
          </p:nvPr>
        </p:nvSpPr>
        <p:spPr>
          <a:xfrm>
            <a:off x="609600" y="304800"/>
            <a:ext cx="7772400" cy="1143000"/>
          </a:xfrm>
        </p:spPr>
        <p:txBody>
          <a:bodyPr/>
          <a:lstStyle/>
          <a:p>
            <a:r>
              <a:rPr lang="en-US" smtClean="0"/>
              <a:t>Faculty Disclosure</a:t>
            </a:r>
          </a:p>
        </p:txBody>
      </p:sp>
      <p:sp>
        <p:nvSpPr>
          <p:cNvPr id="167939" name="Content Placeholder 4"/>
          <p:cNvSpPr>
            <a:spLocks noGrp="1"/>
          </p:cNvSpPr>
          <p:nvPr>
            <p:ph idx="4294967295"/>
          </p:nvPr>
        </p:nvSpPr>
        <p:spPr>
          <a:xfrm>
            <a:off x="685800" y="1524000"/>
            <a:ext cx="7772400" cy="4800600"/>
          </a:xfrm>
        </p:spPr>
        <p:txBody>
          <a:bodyPr/>
          <a:lstStyle/>
          <a:p>
            <a:r>
              <a:rPr lang="en-US" smtClean="0"/>
              <a:t>I do not have a significant financial relationship with the manufacturers of commercial products and/or providers of commercial services discussed in this CME activity.</a:t>
            </a:r>
          </a:p>
          <a:p>
            <a:r>
              <a:rPr lang="en-US" smtClean="0"/>
              <a:t>I do not intend to discuss an unapproved/ off-label use of a commercial product/device in my presentation. </a:t>
            </a:r>
            <a:br>
              <a:rPr lang="en-US" smtClean="0"/>
            </a:b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smtClean="0"/>
              <a:t>Sebelius-Holder Letter</a:t>
            </a:r>
            <a:endParaRPr lang="en-US" dirty="0"/>
          </a:p>
        </p:txBody>
      </p:sp>
      <p:sp>
        <p:nvSpPr>
          <p:cNvPr id="3" name="Content Placeholder 2"/>
          <p:cNvSpPr>
            <a:spLocks noGrp="1"/>
          </p:cNvSpPr>
          <p:nvPr>
            <p:ph idx="1"/>
          </p:nvPr>
        </p:nvSpPr>
        <p:spPr>
          <a:xfrm>
            <a:off x="685800" y="1295400"/>
            <a:ext cx="7772400" cy="5181600"/>
          </a:xfrm>
        </p:spPr>
        <p:txBody>
          <a:bodyPr/>
          <a:lstStyle/>
          <a:p>
            <a:pPr>
              <a:buNone/>
            </a:pPr>
            <a:r>
              <a:rPr lang="en-US" dirty="0" smtClean="0"/>
              <a:t>September 24, 2012</a:t>
            </a:r>
          </a:p>
          <a:p>
            <a:pPr>
              <a:buNone/>
            </a:pPr>
            <a:r>
              <a:rPr lang="en-US" dirty="0" smtClean="0"/>
              <a:t>To hospitals, but same principles apply –</a:t>
            </a:r>
          </a:p>
          <a:p>
            <a:pPr>
              <a:buNone/>
            </a:pPr>
            <a:r>
              <a:rPr lang="en-US" dirty="0" smtClean="0"/>
              <a:t>“False documentation of patient care is not just bad patient care; it’s illegal.  The indications include potential “cloning” of records in order to inflate what providers get paid.”</a:t>
            </a:r>
          </a:p>
          <a:p>
            <a:pPr>
              <a:buNone/>
            </a:pPr>
            <a:r>
              <a:rPr lang="en-US" dirty="0" smtClean="0"/>
              <a:t>http://www.nytimes.com/interactive/2012/09/25/business/25medicare-doc.html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OIG Workplan for 2012</a:t>
            </a:r>
            <a:endParaRPr lang="en-US" dirty="0"/>
          </a:p>
        </p:txBody>
      </p:sp>
      <p:sp>
        <p:nvSpPr>
          <p:cNvPr id="3" name="Content Placeholder 2"/>
          <p:cNvSpPr>
            <a:spLocks noGrp="1"/>
          </p:cNvSpPr>
          <p:nvPr>
            <p:ph idx="1"/>
          </p:nvPr>
        </p:nvSpPr>
        <p:spPr>
          <a:xfrm>
            <a:off x="152400" y="1066800"/>
            <a:ext cx="8763000" cy="5410200"/>
          </a:xfrm>
        </p:spPr>
        <p:txBody>
          <a:bodyPr/>
          <a:lstStyle/>
          <a:p>
            <a:pPr>
              <a:buNone/>
            </a:pPr>
            <a:r>
              <a:rPr lang="en-US" sz="2800" dirty="0" smtClean="0"/>
              <a:t>“We will assess the extent to which CMS made potentially inappropriate payments for E/M services and the consistency of E/M medical review determinations.  We will also review multiple E/M services for the same providers and beneficiaries to identify electronic health records (EHR) documentation practices associated with potentially improper payments.  Medicare contractors have noted an increased frequency of medical records with identical documentation across services.  Medicare requires providers to select the code for the service based upon the content of the service and have documentation to support the level of service reported.”</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1143000"/>
          </a:xfrm>
        </p:spPr>
        <p:txBody>
          <a:bodyPr/>
          <a:lstStyle/>
          <a:p>
            <a:r>
              <a:rPr lang="en-US" dirty="0" smtClean="0"/>
              <a:t>What are the auditors looking for?</a:t>
            </a:r>
            <a:endParaRPr lang="en-US" dirty="0"/>
          </a:p>
        </p:txBody>
      </p:sp>
      <p:sp>
        <p:nvSpPr>
          <p:cNvPr id="3" name="Content Placeholder 2"/>
          <p:cNvSpPr>
            <a:spLocks noGrp="1"/>
          </p:cNvSpPr>
          <p:nvPr>
            <p:ph idx="1"/>
          </p:nvPr>
        </p:nvSpPr>
        <p:spPr>
          <a:xfrm>
            <a:off x="685800" y="1981200"/>
            <a:ext cx="7772400" cy="4495800"/>
          </a:xfrm>
        </p:spPr>
        <p:txBody>
          <a:bodyPr/>
          <a:lstStyle/>
          <a:p>
            <a:r>
              <a:rPr lang="en-US" dirty="0" smtClean="0"/>
              <a:t>Authentication – signatures, dates/times – who did what?  (metadata?)</a:t>
            </a:r>
          </a:p>
          <a:p>
            <a:r>
              <a:rPr lang="en-US" dirty="0" smtClean="0"/>
              <a:t>Contradictions – between HPI and ROS, exam elements</a:t>
            </a:r>
          </a:p>
          <a:p>
            <a:r>
              <a:rPr lang="en-US" dirty="0" smtClean="0"/>
              <a:t>Wording or grammatical errors/anomalies</a:t>
            </a:r>
          </a:p>
          <a:p>
            <a:r>
              <a:rPr lang="en-US" dirty="0" smtClean="0"/>
              <a:t>Medically </a:t>
            </a:r>
            <a:r>
              <a:rPr lang="en-US" dirty="0" err="1" smtClean="0"/>
              <a:t>impausible</a:t>
            </a:r>
            <a:r>
              <a:rPr lang="en-US" dirty="0" smtClean="0"/>
              <a:t> documentation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Necessity?</a:t>
            </a:r>
            <a:endParaRPr lang="en-US" dirty="0"/>
          </a:p>
        </p:txBody>
      </p:sp>
      <p:sp>
        <p:nvSpPr>
          <p:cNvPr id="3" name="Content Placeholder 2"/>
          <p:cNvSpPr>
            <a:spLocks noGrp="1"/>
          </p:cNvSpPr>
          <p:nvPr>
            <p:ph idx="1"/>
          </p:nvPr>
        </p:nvSpPr>
        <p:spPr/>
        <p:txBody>
          <a:bodyPr/>
          <a:lstStyle/>
          <a:p>
            <a:pPr>
              <a:buNone/>
            </a:pPr>
            <a:r>
              <a:rPr lang="en-US" dirty="0" smtClean="0"/>
              <a:t>Of services performed – or services billed?</a:t>
            </a:r>
          </a:p>
          <a:p>
            <a:pPr>
              <a:buNone/>
            </a:pPr>
            <a:endParaRPr lang="en-US" dirty="0" smtClean="0"/>
          </a:p>
          <a:p>
            <a:pPr>
              <a:buNone/>
            </a:pPr>
            <a:r>
              <a:rPr lang="en-US" dirty="0" smtClean="0"/>
              <a:t>Who is qualified to judge the medical necessity of a service?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371600"/>
          </a:xfrm>
        </p:spPr>
        <p:txBody>
          <a:bodyPr/>
          <a:lstStyle/>
          <a:p>
            <a:r>
              <a:rPr lang="en-US" dirty="0" smtClean="0"/>
              <a:t>Excellent Reference</a:t>
            </a:r>
            <a:br>
              <a:rPr lang="en-US" dirty="0" smtClean="0"/>
            </a:br>
            <a:r>
              <a:rPr lang="en-US" sz="2800" dirty="0" smtClean="0"/>
              <a:t>available from AMA or AHIMA </a:t>
            </a:r>
            <a:endParaRPr lang="en-US" sz="2800" dirty="0"/>
          </a:p>
        </p:txBody>
      </p:sp>
      <p:pic>
        <p:nvPicPr>
          <p:cNvPr id="4" name="Content Placeholder 3" descr="Pati - EHR book.jpg"/>
          <p:cNvPicPr>
            <a:picLocks noGrp="1" noChangeAspect="1"/>
          </p:cNvPicPr>
          <p:nvPr>
            <p:ph sz="half" idx="1"/>
          </p:nvPr>
        </p:nvPicPr>
        <p:blipFill>
          <a:blip r:embed="rId3" cstate="print"/>
          <a:stretch>
            <a:fillRect/>
          </a:stretch>
        </p:blipFill>
        <p:spPr>
          <a:xfrm>
            <a:off x="-304800" y="1676400"/>
            <a:ext cx="3810000" cy="3810000"/>
          </a:xfrm>
        </p:spPr>
      </p:pic>
      <p:sp>
        <p:nvSpPr>
          <p:cNvPr id="5" name="Content Placeholder 4"/>
          <p:cNvSpPr>
            <a:spLocks noGrp="1"/>
          </p:cNvSpPr>
          <p:nvPr>
            <p:ph sz="half" idx="2"/>
          </p:nvPr>
        </p:nvSpPr>
        <p:spPr>
          <a:xfrm>
            <a:off x="3048000" y="1447800"/>
            <a:ext cx="5867400" cy="5105400"/>
          </a:xfrm>
        </p:spPr>
        <p:txBody>
          <a:bodyPr/>
          <a:lstStyle/>
          <a:p>
            <a:pPr>
              <a:buNone/>
            </a:pPr>
            <a:r>
              <a:rPr lang="en-US" sz="2000" dirty="0" smtClean="0"/>
              <a:t>If you have not purchased an EHR system, this book will guide you to: </a:t>
            </a:r>
            <a:br>
              <a:rPr lang="en-US" sz="2000" dirty="0" smtClean="0"/>
            </a:br>
            <a:r>
              <a:rPr lang="en-US" sz="2000" dirty="0" smtClean="0"/>
              <a:t>- Identify and manage EHR system selection criteria </a:t>
            </a:r>
            <a:br>
              <a:rPr lang="en-US" sz="2000" dirty="0" smtClean="0"/>
            </a:br>
            <a:r>
              <a:rPr lang="en-US" sz="2000" dirty="0" smtClean="0"/>
              <a:t>- Evaluation tools that can be customized and edited </a:t>
            </a:r>
            <a:br>
              <a:rPr lang="en-US" sz="2000" dirty="0" smtClean="0"/>
            </a:br>
            <a:r>
              <a:rPr lang="en-US" sz="2000" dirty="0" smtClean="0"/>
              <a:t>- Anticipate project scope and project management </a:t>
            </a:r>
            <a:br>
              <a:rPr lang="en-US" sz="2000" dirty="0" smtClean="0"/>
            </a:br>
            <a:r>
              <a:rPr lang="en-US" sz="2000" dirty="0" smtClean="0"/>
              <a:t>- Analyze potential systems for strengths and weaknesses </a:t>
            </a:r>
            <a:br>
              <a:rPr lang="en-US" sz="2000" dirty="0" smtClean="0"/>
            </a:br>
            <a:endParaRPr lang="en-US" sz="2000" dirty="0" smtClean="0"/>
          </a:p>
          <a:p>
            <a:pPr>
              <a:buNone/>
            </a:pPr>
            <a:r>
              <a:rPr lang="en-US" sz="2000" dirty="0" smtClean="0"/>
              <a:t>If you have already purchased an EHR system, this book will guide you to: </a:t>
            </a:r>
            <a:br>
              <a:rPr lang="en-US" sz="2000" dirty="0" smtClean="0"/>
            </a:br>
            <a:r>
              <a:rPr lang="en-US" sz="2000" dirty="0" smtClean="0"/>
              <a:t>- Recognize systems functions that require mitigation </a:t>
            </a:r>
            <a:br>
              <a:rPr lang="en-US" sz="2000" dirty="0" smtClean="0"/>
            </a:br>
            <a:r>
              <a:rPr lang="en-US" sz="2000" dirty="0" smtClean="0"/>
              <a:t>- Evaluate your system against current industry standards </a:t>
            </a:r>
            <a:br>
              <a:rPr lang="en-US" sz="2000" dirty="0" smtClean="0"/>
            </a:br>
            <a:r>
              <a:rPr lang="en-US" sz="2000" dirty="0" smtClean="0"/>
              <a:t>- Identify and correct significant functional gaps </a:t>
            </a:r>
            <a:r>
              <a:rPr lang="en-US" dirty="0" smtClean="0"/>
              <a:t/>
            </a:r>
            <a:br>
              <a:rPr lang="en-US" dirty="0" smtClean="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Preparing the Coders/Billers</a:t>
            </a:r>
            <a:endParaRPr lang="en-US" dirty="0"/>
          </a:p>
        </p:txBody>
      </p:sp>
      <p:sp>
        <p:nvSpPr>
          <p:cNvPr id="3" name="Content Placeholder 2"/>
          <p:cNvSpPr>
            <a:spLocks noGrp="1"/>
          </p:cNvSpPr>
          <p:nvPr>
            <p:ph idx="1"/>
          </p:nvPr>
        </p:nvSpPr>
        <p:spPr>
          <a:xfrm>
            <a:off x="381000" y="1676400"/>
            <a:ext cx="8305800" cy="4648200"/>
          </a:xfrm>
        </p:spPr>
        <p:txBody>
          <a:bodyPr/>
          <a:lstStyle/>
          <a:p>
            <a:r>
              <a:rPr lang="en-US" dirty="0" smtClean="0"/>
              <a:t>Conduct gap analysis of coding professionals’ knowledge and skills</a:t>
            </a:r>
          </a:p>
          <a:p>
            <a:r>
              <a:rPr lang="en-US" dirty="0" smtClean="0"/>
              <a:t>Assess coding professionals’ knowledge in biomedical sciences (anatomy and physiology, </a:t>
            </a:r>
            <a:r>
              <a:rPr lang="en-US" dirty="0" err="1" smtClean="0"/>
              <a:t>pathophysiology</a:t>
            </a:r>
            <a:r>
              <a:rPr lang="en-US" dirty="0" smtClean="0"/>
              <a:t>), medical terminology, and pharmacology</a:t>
            </a:r>
          </a:p>
          <a:p>
            <a:r>
              <a:rPr lang="en-US" dirty="0" smtClean="0"/>
              <a:t>Arrange for additional training in areas identified during assessment </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Budget Considerations</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smtClean="0"/>
              <a:t>Software modifications</a:t>
            </a:r>
          </a:p>
          <a:p>
            <a:r>
              <a:rPr lang="en-US" dirty="0" smtClean="0"/>
              <a:t>Hardware/software upgrades</a:t>
            </a:r>
          </a:p>
          <a:p>
            <a:r>
              <a:rPr lang="en-US" dirty="0" smtClean="0"/>
              <a:t>Redesign/reprint paper forms</a:t>
            </a:r>
          </a:p>
          <a:p>
            <a:r>
              <a:rPr lang="en-US" dirty="0" smtClean="0"/>
              <a:t>Consulting services</a:t>
            </a:r>
          </a:p>
          <a:p>
            <a:r>
              <a:rPr lang="en-US" dirty="0" smtClean="0"/>
              <a:t>Training for staff and physicians</a:t>
            </a:r>
          </a:p>
          <a:p>
            <a:r>
              <a:rPr lang="en-US" dirty="0" smtClean="0"/>
              <a:t>Decreased productivity and decreased accuracy</a:t>
            </a:r>
          </a:p>
          <a:p>
            <a:r>
              <a:rPr lang="en-US" dirty="0" smtClean="0"/>
              <a:t>Potential reimbursement delays as payers transition</a:t>
            </a:r>
            <a:endParaRPr lang="en-US" dirty="0"/>
          </a:p>
        </p:txBody>
      </p:sp>
      <p:pic>
        <p:nvPicPr>
          <p:cNvPr id="3074" name="Picture 2" descr="C:\Users\Kim\AppData\Local\Microsoft\Windows\Temporary Internet Files\Content.IE5\4847DNMD\MC900056613[1].wmf"/>
          <p:cNvPicPr>
            <a:picLocks noChangeAspect="1" noChangeArrowheads="1"/>
          </p:cNvPicPr>
          <p:nvPr/>
        </p:nvPicPr>
        <p:blipFill>
          <a:blip r:embed="rId3" cstate="print"/>
          <a:srcRect/>
          <a:stretch>
            <a:fillRect/>
          </a:stretch>
        </p:blipFill>
        <p:spPr bwMode="auto">
          <a:xfrm>
            <a:off x="5791200" y="1219200"/>
            <a:ext cx="2962433" cy="2362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t>Costs of ICD-10-CM Implementation</a:t>
            </a:r>
            <a:endParaRPr lang="en-US" sz="4000" dirty="0"/>
          </a:p>
        </p:txBody>
      </p:sp>
      <p:graphicFrame>
        <p:nvGraphicFramePr>
          <p:cNvPr id="4" name="Content Placeholder 3"/>
          <p:cNvGraphicFramePr>
            <a:graphicFrameLocks noGrp="1"/>
          </p:cNvGraphicFramePr>
          <p:nvPr>
            <p:ph idx="1"/>
          </p:nvPr>
        </p:nvGraphicFramePr>
        <p:xfrm>
          <a:off x="457200" y="1523995"/>
          <a:ext cx="8229600" cy="4953004"/>
        </p:xfrm>
        <a:graphic>
          <a:graphicData uri="http://schemas.openxmlformats.org/drawingml/2006/table">
            <a:tbl>
              <a:tblPr firstRow="1" bandRow="1">
                <a:tableStyleId>{5C22544A-7EE6-4342-B048-85BDC9FD1C3A}</a:tableStyleId>
              </a:tblPr>
              <a:tblGrid>
                <a:gridCol w="2096219"/>
                <a:gridCol w="2096219"/>
                <a:gridCol w="2096219"/>
                <a:gridCol w="1940943"/>
              </a:tblGrid>
              <a:tr h="847591">
                <a:tc>
                  <a:txBody>
                    <a:bodyPr/>
                    <a:lstStyle/>
                    <a:p>
                      <a:pPr marL="0" marR="0">
                        <a:spcBef>
                          <a:spcPts val="0"/>
                        </a:spcBef>
                        <a:spcAft>
                          <a:spcPts val="0"/>
                        </a:spcAft>
                      </a:pPr>
                      <a:r>
                        <a:rPr lang="en-US" sz="1800" b="1" dirty="0">
                          <a:solidFill>
                            <a:srgbClr val="221E1F"/>
                          </a:solidFill>
                          <a:latin typeface="MPAEH I+ Helvetica"/>
                          <a:ea typeface="Calibri"/>
                          <a:cs typeface="MPAEH I+ Helvetica"/>
                        </a:rPr>
                        <a:t>Business Aspect </a:t>
                      </a:r>
                      <a:endParaRPr lang="en-US" sz="1800" dirty="0">
                        <a:solidFill>
                          <a:srgbClr val="000000"/>
                        </a:solidFill>
                        <a:latin typeface="MPAEH I+ Helvetica"/>
                        <a:ea typeface="Calibri"/>
                        <a:cs typeface="MPAEH I+ Helvetica"/>
                      </a:endParaRPr>
                    </a:p>
                  </a:txBody>
                  <a:tcPr marL="68580" marR="68580" marT="0" marB="0"/>
                </a:tc>
                <a:tc>
                  <a:txBody>
                    <a:bodyPr/>
                    <a:lstStyle/>
                    <a:p>
                      <a:pPr marL="0" marR="0" algn="ctr">
                        <a:spcBef>
                          <a:spcPts val="0"/>
                        </a:spcBef>
                        <a:spcAft>
                          <a:spcPts val="0"/>
                        </a:spcAft>
                      </a:pPr>
                      <a:r>
                        <a:rPr lang="en-US" sz="1800" b="1">
                          <a:solidFill>
                            <a:srgbClr val="221E1F"/>
                          </a:solidFill>
                          <a:latin typeface="MPAEH I+ Helvetica"/>
                          <a:ea typeface="Calibri"/>
                          <a:cs typeface="MPAEH I+ Helvetica"/>
                        </a:rPr>
                        <a:t>Typical Small Practice </a:t>
                      </a:r>
                      <a:endParaRPr lang="en-US" sz="1800">
                        <a:solidFill>
                          <a:srgbClr val="000000"/>
                        </a:solidFill>
                        <a:latin typeface="MPAEH I+ Helvetica"/>
                        <a:ea typeface="Calibri"/>
                        <a:cs typeface="MPAEH I+ Helvetica"/>
                      </a:endParaRPr>
                    </a:p>
                    <a:p>
                      <a:pPr marL="0" marR="0" algn="ctr">
                        <a:spcBef>
                          <a:spcPts val="0"/>
                        </a:spcBef>
                        <a:spcAft>
                          <a:spcPts val="0"/>
                        </a:spcAft>
                      </a:pPr>
                      <a:r>
                        <a:rPr lang="en-US" sz="1800" b="1">
                          <a:solidFill>
                            <a:srgbClr val="221E1F"/>
                          </a:solidFill>
                          <a:latin typeface="MPAEH I+ Helvetica"/>
                          <a:ea typeface="Calibri"/>
                          <a:cs typeface="MPAEH I+ Helvetica"/>
                        </a:rPr>
                        <a:t>(3 providers)</a:t>
                      </a:r>
                      <a:endParaRPr lang="en-US" sz="1800">
                        <a:solidFill>
                          <a:srgbClr val="000000"/>
                        </a:solidFill>
                        <a:latin typeface="MPAEH I+ Helvetica"/>
                        <a:ea typeface="Calibri"/>
                        <a:cs typeface="MPAEH I+ Helvetica"/>
                      </a:endParaRPr>
                    </a:p>
                  </a:txBody>
                  <a:tcPr marL="68580" marR="68580" marT="0" marB="0"/>
                </a:tc>
                <a:tc>
                  <a:txBody>
                    <a:bodyPr/>
                    <a:lstStyle/>
                    <a:p>
                      <a:pPr marL="0" marR="0" algn="ctr">
                        <a:spcBef>
                          <a:spcPts val="0"/>
                        </a:spcBef>
                        <a:spcAft>
                          <a:spcPts val="0"/>
                        </a:spcAft>
                      </a:pPr>
                      <a:r>
                        <a:rPr lang="en-US" sz="1800" b="1" dirty="0">
                          <a:solidFill>
                            <a:srgbClr val="221E1F"/>
                          </a:solidFill>
                          <a:latin typeface="MPAEH I+ Helvetica"/>
                          <a:ea typeface="Calibri"/>
                          <a:cs typeface="MPAEH I+ Helvetica"/>
                        </a:rPr>
                        <a:t>Typical Medium Practice</a:t>
                      </a:r>
                      <a:endParaRPr lang="en-US" sz="1800" dirty="0">
                        <a:solidFill>
                          <a:srgbClr val="000000"/>
                        </a:solidFill>
                        <a:latin typeface="MPAEH I+ Helvetica"/>
                        <a:ea typeface="Calibri"/>
                        <a:cs typeface="MPAEH I+ Helvetica"/>
                      </a:endParaRPr>
                    </a:p>
                    <a:p>
                      <a:pPr marL="0" marR="0" algn="ctr">
                        <a:spcBef>
                          <a:spcPts val="0"/>
                        </a:spcBef>
                        <a:spcAft>
                          <a:spcPts val="0"/>
                        </a:spcAft>
                      </a:pPr>
                      <a:r>
                        <a:rPr lang="en-US" sz="1800" b="1" dirty="0">
                          <a:solidFill>
                            <a:srgbClr val="221E1F"/>
                          </a:solidFill>
                          <a:latin typeface="MPAEH I+ Helvetica"/>
                          <a:ea typeface="Calibri"/>
                          <a:cs typeface="MPAEH I+ Helvetica"/>
                        </a:rPr>
                        <a:t>(10 providers) </a:t>
                      </a:r>
                      <a:endParaRPr lang="en-US" sz="1800" dirty="0">
                        <a:solidFill>
                          <a:srgbClr val="000000"/>
                        </a:solidFill>
                        <a:latin typeface="MPAEH I+ Helvetica"/>
                        <a:ea typeface="Calibri"/>
                        <a:cs typeface="MPAEH I+ Helvetica"/>
                      </a:endParaRPr>
                    </a:p>
                  </a:txBody>
                  <a:tcPr marL="68580" marR="68580" marT="0" marB="0"/>
                </a:tc>
                <a:tc>
                  <a:txBody>
                    <a:bodyPr/>
                    <a:lstStyle/>
                    <a:p>
                      <a:pPr marL="0" marR="0" algn="ctr">
                        <a:spcBef>
                          <a:spcPts val="0"/>
                        </a:spcBef>
                        <a:spcAft>
                          <a:spcPts val="0"/>
                        </a:spcAft>
                      </a:pPr>
                      <a:r>
                        <a:rPr lang="en-US" sz="1800" b="1">
                          <a:solidFill>
                            <a:srgbClr val="221E1F"/>
                          </a:solidFill>
                          <a:latin typeface="MPAEH I+ Helvetica"/>
                          <a:ea typeface="Calibri"/>
                          <a:cs typeface="MPAEH I+ Helvetica"/>
                        </a:rPr>
                        <a:t>Typical Large Practice</a:t>
                      </a:r>
                      <a:endParaRPr lang="en-US" sz="1800">
                        <a:solidFill>
                          <a:srgbClr val="000000"/>
                        </a:solidFill>
                        <a:latin typeface="MPAEH I+ Helvetica"/>
                        <a:ea typeface="Calibri"/>
                        <a:cs typeface="MPAEH I+ Helvetica"/>
                      </a:endParaRPr>
                    </a:p>
                    <a:p>
                      <a:pPr marL="0" marR="0" algn="ctr">
                        <a:spcBef>
                          <a:spcPts val="0"/>
                        </a:spcBef>
                        <a:spcAft>
                          <a:spcPts val="0"/>
                        </a:spcAft>
                      </a:pPr>
                      <a:r>
                        <a:rPr lang="en-US" sz="1800" b="1">
                          <a:solidFill>
                            <a:srgbClr val="221E1F"/>
                          </a:solidFill>
                          <a:latin typeface="MPAEH I+ Helvetica"/>
                          <a:ea typeface="Calibri"/>
                          <a:cs typeface="MPAEH I+ Helvetica"/>
                        </a:rPr>
                        <a:t>(100 providers)</a:t>
                      </a:r>
                      <a:endParaRPr lang="en-US" sz="1800">
                        <a:solidFill>
                          <a:srgbClr val="000000"/>
                        </a:solidFill>
                        <a:latin typeface="MPAEH I+ Helvetica"/>
                        <a:ea typeface="Calibri"/>
                        <a:cs typeface="MPAEH I+ Helvetica"/>
                      </a:endParaRPr>
                    </a:p>
                  </a:txBody>
                  <a:tcPr marL="68580" marR="68580" marT="0" marB="0"/>
                </a:tc>
              </a:tr>
              <a:tr h="531925">
                <a:tc>
                  <a:txBody>
                    <a:bodyPr/>
                    <a:lstStyle/>
                    <a:p>
                      <a:pPr marL="0" marR="0">
                        <a:spcBef>
                          <a:spcPts val="0"/>
                        </a:spcBef>
                        <a:spcAft>
                          <a:spcPts val="0"/>
                        </a:spcAft>
                      </a:pPr>
                      <a:r>
                        <a:rPr lang="en-US" sz="1800">
                          <a:solidFill>
                            <a:srgbClr val="221E1F"/>
                          </a:solidFill>
                          <a:latin typeface="MPAEH H+ Helvetica"/>
                          <a:ea typeface="Calibri"/>
                          <a:cs typeface="MPAEH H+ Helvetica"/>
                        </a:rPr>
                        <a:t>Education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$2,405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$4,745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r">
                        <a:spcBef>
                          <a:spcPts val="0"/>
                        </a:spcBef>
                        <a:spcAft>
                          <a:spcPts val="0"/>
                        </a:spcAft>
                      </a:pPr>
                      <a:r>
                        <a:rPr lang="en-US" sz="1800">
                          <a:solidFill>
                            <a:srgbClr val="221E1F"/>
                          </a:solidFill>
                          <a:latin typeface="MPAEH H+ Helvetica"/>
                          <a:ea typeface="Calibri"/>
                          <a:cs typeface="MPAEH H+ Helvetica"/>
                        </a:rPr>
                        <a:t>$46,280 </a:t>
                      </a:r>
                      <a:endParaRPr lang="en-US" sz="1800">
                        <a:solidFill>
                          <a:srgbClr val="000000"/>
                        </a:solidFill>
                        <a:latin typeface="MPAEH I+ Helvetica"/>
                        <a:ea typeface="Calibri"/>
                        <a:cs typeface="MPAEH I+ Helvetica"/>
                      </a:endParaRPr>
                    </a:p>
                  </a:txBody>
                  <a:tcPr marL="68580" marR="68580" marT="0" marB="0" anchor="ctr"/>
                </a:tc>
              </a:tr>
              <a:tr h="531925">
                <a:tc>
                  <a:txBody>
                    <a:bodyPr/>
                    <a:lstStyle/>
                    <a:p>
                      <a:pPr marL="0" marR="0">
                        <a:spcBef>
                          <a:spcPts val="0"/>
                        </a:spcBef>
                        <a:spcAft>
                          <a:spcPts val="0"/>
                        </a:spcAft>
                      </a:pPr>
                      <a:r>
                        <a:rPr lang="en-US" sz="1800">
                          <a:solidFill>
                            <a:srgbClr val="221E1F"/>
                          </a:solidFill>
                          <a:latin typeface="MPAEH H+ Helvetica"/>
                          <a:ea typeface="Calibri"/>
                          <a:cs typeface="MPAEH H+ Helvetica"/>
                        </a:rPr>
                        <a:t>Process Analysis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$6,900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$12,000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r">
                        <a:spcBef>
                          <a:spcPts val="0"/>
                        </a:spcBef>
                        <a:spcAft>
                          <a:spcPts val="0"/>
                        </a:spcAft>
                      </a:pPr>
                      <a:r>
                        <a:rPr lang="en-US" sz="1800">
                          <a:solidFill>
                            <a:srgbClr val="221E1F"/>
                          </a:solidFill>
                          <a:latin typeface="MPAEH H+ Helvetica"/>
                          <a:ea typeface="Calibri"/>
                          <a:cs typeface="MPAEH H+ Helvetica"/>
                        </a:rPr>
                        <a:t>$48,000 </a:t>
                      </a:r>
                      <a:endParaRPr lang="en-US" sz="1800">
                        <a:solidFill>
                          <a:srgbClr val="000000"/>
                        </a:solidFill>
                        <a:latin typeface="MPAEH I+ Helvetica"/>
                        <a:ea typeface="Calibri"/>
                        <a:cs typeface="MPAEH I+ Helvetica"/>
                      </a:endParaRPr>
                    </a:p>
                  </a:txBody>
                  <a:tcPr marL="68580" marR="68580" marT="0" marB="0" anchor="ctr"/>
                </a:tc>
              </a:tr>
              <a:tr h="565061">
                <a:tc>
                  <a:txBody>
                    <a:bodyPr/>
                    <a:lstStyle/>
                    <a:p>
                      <a:pPr marL="0" marR="0">
                        <a:spcBef>
                          <a:spcPts val="0"/>
                        </a:spcBef>
                        <a:spcAft>
                          <a:spcPts val="0"/>
                        </a:spcAft>
                      </a:pPr>
                      <a:r>
                        <a:rPr lang="en-US" sz="1800">
                          <a:solidFill>
                            <a:srgbClr val="221E1F"/>
                          </a:solidFill>
                          <a:latin typeface="MPAEH H+ Helvetica"/>
                          <a:ea typeface="Calibri"/>
                          <a:cs typeface="MPAEH H+ Helvetica"/>
                        </a:rPr>
                        <a:t>Changes to Superbills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$2,985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$9,950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r">
                        <a:spcBef>
                          <a:spcPts val="0"/>
                        </a:spcBef>
                        <a:spcAft>
                          <a:spcPts val="0"/>
                        </a:spcAft>
                      </a:pPr>
                      <a:r>
                        <a:rPr lang="en-US" sz="1800">
                          <a:solidFill>
                            <a:srgbClr val="221E1F"/>
                          </a:solidFill>
                          <a:latin typeface="MPAEH H+ Helvetica"/>
                          <a:ea typeface="Calibri"/>
                          <a:cs typeface="MPAEH H+ Helvetica"/>
                        </a:rPr>
                        <a:t>$99,500 </a:t>
                      </a:r>
                      <a:endParaRPr lang="en-US" sz="1800">
                        <a:solidFill>
                          <a:srgbClr val="000000"/>
                        </a:solidFill>
                        <a:latin typeface="MPAEH I+ Helvetica"/>
                        <a:ea typeface="Calibri"/>
                        <a:cs typeface="MPAEH I+ Helvetica"/>
                      </a:endParaRPr>
                    </a:p>
                  </a:txBody>
                  <a:tcPr marL="68580" marR="68580" marT="0" marB="0" anchor="ctr"/>
                </a:tc>
              </a:tr>
              <a:tr h="531925">
                <a:tc>
                  <a:txBody>
                    <a:bodyPr/>
                    <a:lstStyle/>
                    <a:p>
                      <a:pPr marL="0" marR="0">
                        <a:spcBef>
                          <a:spcPts val="0"/>
                        </a:spcBef>
                        <a:spcAft>
                          <a:spcPts val="0"/>
                        </a:spcAft>
                      </a:pPr>
                      <a:r>
                        <a:rPr lang="en-US" sz="1800">
                          <a:solidFill>
                            <a:srgbClr val="221E1F"/>
                          </a:solidFill>
                          <a:latin typeface="MPAEH H+ Helvetica"/>
                          <a:ea typeface="Calibri"/>
                          <a:cs typeface="MPAEH H+ Helvetica"/>
                        </a:rPr>
                        <a:t>IT Costs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$7,500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$15,000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r">
                        <a:spcBef>
                          <a:spcPts val="0"/>
                        </a:spcBef>
                        <a:spcAft>
                          <a:spcPts val="0"/>
                        </a:spcAft>
                      </a:pPr>
                      <a:r>
                        <a:rPr lang="en-US" sz="1800">
                          <a:solidFill>
                            <a:srgbClr val="221E1F"/>
                          </a:solidFill>
                          <a:latin typeface="MPAEH H+ Helvetica"/>
                          <a:ea typeface="Calibri"/>
                          <a:cs typeface="MPAEH H+ Helvetica"/>
                        </a:rPr>
                        <a:t>$100,000 </a:t>
                      </a:r>
                      <a:endParaRPr lang="en-US" sz="1800">
                        <a:solidFill>
                          <a:srgbClr val="000000"/>
                        </a:solidFill>
                        <a:latin typeface="MPAEH I+ Helvetica"/>
                        <a:ea typeface="Calibri"/>
                        <a:cs typeface="MPAEH I+ Helvetica"/>
                      </a:endParaRPr>
                    </a:p>
                  </a:txBody>
                  <a:tcPr marL="68580" marR="68580" marT="0" marB="0" anchor="ctr"/>
                </a:tc>
              </a:tr>
              <a:tr h="847591">
                <a:tc>
                  <a:txBody>
                    <a:bodyPr/>
                    <a:lstStyle/>
                    <a:p>
                      <a:pPr marL="0" marR="0">
                        <a:spcBef>
                          <a:spcPts val="0"/>
                        </a:spcBef>
                        <a:spcAft>
                          <a:spcPts val="0"/>
                        </a:spcAft>
                      </a:pPr>
                      <a:r>
                        <a:rPr lang="en-US" sz="1800" dirty="0">
                          <a:solidFill>
                            <a:srgbClr val="221E1F"/>
                          </a:solidFill>
                          <a:latin typeface="MPAEH H+ Helvetica"/>
                          <a:ea typeface="Calibri"/>
                          <a:cs typeface="MPAEH H+ Helvetica"/>
                        </a:rPr>
                        <a:t>Increased </a:t>
                      </a:r>
                      <a:r>
                        <a:rPr lang="en-US" sz="1800" dirty="0" smtClean="0">
                          <a:solidFill>
                            <a:srgbClr val="221E1F"/>
                          </a:solidFill>
                          <a:latin typeface="MPAEH H+ Helvetica"/>
                          <a:ea typeface="Calibri"/>
                          <a:cs typeface="MPAEH H+ Helvetica"/>
                        </a:rPr>
                        <a:t>Documentation</a:t>
                      </a:r>
                    </a:p>
                    <a:p>
                      <a:pPr marL="0" marR="0">
                        <a:spcBef>
                          <a:spcPts val="0"/>
                        </a:spcBef>
                        <a:spcAft>
                          <a:spcPts val="0"/>
                        </a:spcAft>
                      </a:pPr>
                      <a:r>
                        <a:rPr lang="en-US" sz="1800" dirty="0" smtClean="0">
                          <a:solidFill>
                            <a:srgbClr val="221E1F"/>
                          </a:solidFill>
                          <a:latin typeface="MPAEH H+ Helvetica"/>
                          <a:ea typeface="Calibri"/>
                          <a:cs typeface="MPAEH H+ Helvetica"/>
                        </a:rPr>
                        <a:t>Costs </a:t>
                      </a:r>
                      <a:endParaRPr lang="en-US" sz="1800" dirty="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$44,000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$178,500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r">
                        <a:spcBef>
                          <a:spcPts val="0"/>
                        </a:spcBef>
                        <a:spcAft>
                          <a:spcPts val="0"/>
                        </a:spcAft>
                      </a:pPr>
                      <a:r>
                        <a:rPr lang="en-US" sz="1800">
                          <a:solidFill>
                            <a:srgbClr val="221E1F"/>
                          </a:solidFill>
                          <a:latin typeface="MPAEH H+ Helvetica"/>
                          <a:ea typeface="Calibri"/>
                          <a:cs typeface="MPAEH H+ Helvetica"/>
                        </a:rPr>
                        <a:t>$1,785,000 </a:t>
                      </a:r>
                      <a:endParaRPr lang="en-US" sz="1800">
                        <a:solidFill>
                          <a:srgbClr val="000000"/>
                        </a:solidFill>
                        <a:latin typeface="MPAEH I+ Helvetica"/>
                        <a:ea typeface="Calibri"/>
                        <a:cs typeface="MPAEH I+ Helvetica"/>
                      </a:endParaRPr>
                    </a:p>
                  </a:txBody>
                  <a:tcPr marL="68580" marR="68580" marT="0" marB="0" anchor="ctr"/>
                </a:tc>
              </a:tr>
              <a:tr h="565061">
                <a:tc>
                  <a:txBody>
                    <a:bodyPr/>
                    <a:lstStyle/>
                    <a:p>
                      <a:pPr marL="0" marR="0">
                        <a:spcBef>
                          <a:spcPts val="0"/>
                        </a:spcBef>
                        <a:spcAft>
                          <a:spcPts val="0"/>
                        </a:spcAft>
                      </a:pPr>
                      <a:r>
                        <a:rPr lang="en-US" sz="1800" dirty="0">
                          <a:solidFill>
                            <a:srgbClr val="221E1F"/>
                          </a:solidFill>
                          <a:latin typeface="MPAEH H+ Helvetica"/>
                          <a:ea typeface="Calibri"/>
                          <a:cs typeface="MPAEH H+ Helvetica"/>
                        </a:rPr>
                        <a:t>Cash Flow Disruption </a:t>
                      </a:r>
                      <a:endParaRPr lang="en-US" sz="1800" dirty="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$19,500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ctr">
                        <a:spcBef>
                          <a:spcPts val="0"/>
                        </a:spcBef>
                        <a:spcAft>
                          <a:spcPts val="0"/>
                        </a:spcAft>
                      </a:pPr>
                      <a:r>
                        <a:rPr lang="en-US" sz="1800">
                          <a:solidFill>
                            <a:srgbClr val="221E1F"/>
                          </a:solidFill>
                          <a:latin typeface="MPAEH H+ Helvetica"/>
                          <a:ea typeface="Calibri"/>
                          <a:cs typeface="MPAEH H+ Helvetica"/>
                        </a:rPr>
                        <a:t>$65,000 </a:t>
                      </a:r>
                      <a:endParaRPr lang="en-US" sz="1800">
                        <a:solidFill>
                          <a:srgbClr val="000000"/>
                        </a:solidFill>
                        <a:latin typeface="MPAEH I+ Helvetica"/>
                        <a:ea typeface="Calibri"/>
                        <a:cs typeface="MPAEH I+ Helvetica"/>
                      </a:endParaRPr>
                    </a:p>
                  </a:txBody>
                  <a:tcPr marL="68580" marR="68580" marT="0" marB="0" anchor="ctr"/>
                </a:tc>
                <a:tc>
                  <a:txBody>
                    <a:bodyPr/>
                    <a:lstStyle/>
                    <a:p>
                      <a:pPr marL="0" marR="0" algn="r">
                        <a:spcBef>
                          <a:spcPts val="0"/>
                        </a:spcBef>
                        <a:spcAft>
                          <a:spcPts val="0"/>
                        </a:spcAft>
                      </a:pPr>
                      <a:r>
                        <a:rPr lang="en-US" sz="1800">
                          <a:solidFill>
                            <a:srgbClr val="221E1F"/>
                          </a:solidFill>
                          <a:latin typeface="MPAEH H+ Helvetica"/>
                          <a:ea typeface="Calibri"/>
                          <a:cs typeface="MPAEH H+ Helvetica"/>
                        </a:rPr>
                        <a:t>$650,000 </a:t>
                      </a:r>
                      <a:endParaRPr lang="en-US" sz="1800">
                        <a:solidFill>
                          <a:srgbClr val="000000"/>
                        </a:solidFill>
                        <a:latin typeface="MPAEH I+ Helvetica"/>
                        <a:ea typeface="Calibri"/>
                        <a:cs typeface="MPAEH I+ Helvetica"/>
                      </a:endParaRPr>
                    </a:p>
                  </a:txBody>
                  <a:tcPr marL="68580" marR="68580" marT="0" marB="0" anchor="ctr"/>
                </a:tc>
              </a:tr>
              <a:tr h="531925">
                <a:tc>
                  <a:txBody>
                    <a:bodyPr/>
                    <a:lstStyle/>
                    <a:p>
                      <a:pPr marL="0" marR="0">
                        <a:spcBef>
                          <a:spcPts val="0"/>
                        </a:spcBef>
                        <a:spcAft>
                          <a:spcPts val="0"/>
                        </a:spcAft>
                      </a:pPr>
                      <a:r>
                        <a:rPr lang="en-US" sz="1800" b="1">
                          <a:solidFill>
                            <a:srgbClr val="221E1F"/>
                          </a:solidFill>
                          <a:latin typeface="MPAEH I+ Helvetica"/>
                          <a:ea typeface="Calibri"/>
                          <a:cs typeface="MPAEH I+ Helvetica"/>
                        </a:rPr>
                        <a:t>TOTAL </a:t>
                      </a:r>
                      <a:endParaRPr lang="en-US" sz="1800">
                        <a:solidFill>
                          <a:srgbClr val="000000"/>
                        </a:solidFill>
                        <a:latin typeface="MPAEH I+ Helvetica"/>
                        <a:ea typeface="Calibri"/>
                        <a:cs typeface="MPAEH I+ Helvetica"/>
                      </a:endParaRPr>
                    </a:p>
                  </a:txBody>
                  <a:tcPr marL="68580" marR="68580" marT="0" marB="0" anchor="b"/>
                </a:tc>
                <a:tc>
                  <a:txBody>
                    <a:bodyPr/>
                    <a:lstStyle/>
                    <a:p>
                      <a:pPr marL="0" marR="0" algn="ctr">
                        <a:spcBef>
                          <a:spcPts val="0"/>
                        </a:spcBef>
                        <a:spcAft>
                          <a:spcPts val="0"/>
                        </a:spcAft>
                      </a:pPr>
                      <a:r>
                        <a:rPr lang="en-US" sz="1800" b="1">
                          <a:solidFill>
                            <a:srgbClr val="221E1F"/>
                          </a:solidFill>
                          <a:latin typeface="MPAEH I+ Helvetica"/>
                          <a:ea typeface="Calibri"/>
                          <a:cs typeface="MPAEH I+ Helvetica"/>
                        </a:rPr>
                        <a:t>$83,290 </a:t>
                      </a:r>
                      <a:endParaRPr lang="en-US" sz="1800">
                        <a:solidFill>
                          <a:srgbClr val="000000"/>
                        </a:solidFill>
                        <a:latin typeface="MPAEH I+ Helvetica"/>
                        <a:ea typeface="Calibri"/>
                        <a:cs typeface="MPAEH I+ Helvetica"/>
                      </a:endParaRPr>
                    </a:p>
                  </a:txBody>
                  <a:tcPr marL="68580" marR="68580" marT="0" marB="0" anchor="b"/>
                </a:tc>
                <a:tc>
                  <a:txBody>
                    <a:bodyPr/>
                    <a:lstStyle/>
                    <a:p>
                      <a:pPr marL="0" marR="0" algn="ctr">
                        <a:spcBef>
                          <a:spcPts val="0"/>
                        </a:spcBef>
                        <a:spcAft>
                          <a:spcPts val="0"/>
                        </a:spcAft>
                      </a:pPr>
                      <a:r>
                        <a:rPr lang="en-US" sz="1800" b="1">
                          <a:solidFill>
                            <a:srgbClr val="221E1F"/>
                          </a:solidFill>
                          <a:latin typeface="MPAEH I+ Helvetica"/>
                          <a:ea typeface="Calibri"/>
                          <a:cs typeface="MPAEH I+ Helvetica"/>
                        </a:rPr>
                        <a:t>$285,195 </a:t>
                      </a:r>
                      <a:endParaRPr lang="en-US" sz="1800">
                        <a:solidFill>
                          <a:srgbClr val="000000"/>
                        </a:solidFill>
                        <a:latin typeface="MPAEH I+ Helvetica"/>
                        <a:ea typeface="Calibri"/>
                        <a:cs typeface="MPAEH I+ Helvetica"/>
                      </a:endParaRPr>
                    </a:p>
                  </a:txBody>
                  <a:tcPr marL="68580" marR="68580" marT="0" marB="0" anchor="b"/>
                </a:tc>
                <a:tc>
                  <a:txBody>
                    <a:bodyPr/>
                    <a:lstStyle/>
                    <a:p>
                      <a:pPr marL="0" marR="0" algn="r">
                        <a:spcBef>
                          <a:spcPts val="0"/>
                        </a:spcBef>
                        <a:spcAft>
                          <a:spcPts val="0"/>
                        </a:spcAft>
                      </a:pPr>
                      <a:r>
                        <a:rPr lang="en-US" sz="1800" b="1" dirty="0">
                          <a:solidFill>
                            <a:srgbClr val="221E1F"/>
                          </a:solidFill>
                          <a:latin typeface="MPAEH I+ Helvetica"/>
                          <a:ea typeface="Calibri"/>
                          <a:cs typeface="MPAEH I+ Helvetica"/>
                        </a:rPr>
                        <a:t>$2,728,780 </a:t>
                      </a:r>
                      <a:endParaRPr lang="en-US" sz="1800" dirty="0">
                        <a:solidFill>
                          <a:srgbClr val="000000"/>
                        </a:solidFill>
                        <a:latin typeface="MPAEH I+ Helvetica"/>
                        <a:ea typeface="Calibri"/>
                        <a:cs typeface="MPAEH I+ Helvetica"/>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Specifically for Coders!</a:t>
            </a:r>
            <a:endParaRPr lang="en-US" dirty="0"/>
          </a:p>
        </p:txBody>
      </p:sp>
      <p:sp>
        <p:nvSpPr>
          <p:cNvPr id="3" name="Content Placeholder 2"/>
          <p:cNvSpPr>
            <a:spLocks noGrp="1"/>
          </p:cNvSpPr>
          <p:nvPr>
            <p:ph idx="1"/>
          </p:nvPr>
        </p:nvSpPr>
        <p:spPr/>
        <p:txBody>
          <a:bodyPr/>
          <a:lstStyle/>
          <a:p>
            <a:r>
              <a:rPr lang="en-US" dirty="0" smtClean="0"/>
              <a:t>Never code what you do not understand.</a:t>
            </a:r>
          </a:p>
          <a:p>
            <a:endParaRPr lang="en-US" dirty="0" smtClean="0"/>
          </a:p>
          <a:p>
            <a:r>
              <a:rPr lang="en-US" dirty="0" smtClean="0"/>
              <a:t>Do not simply look up a word in the ICD9/ICD-10 or CPT index without knowing what it means –  also know the synonyms, or other interchangeable terms.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685800" y="228600"/>
            <a:ext cx="7772400" cy="1143000"/>
          </a:xfrm>
        </p:spPr>
        <p:txBody>
          <a:bodyPr/>
          <a:lstStyle/>
          <a:p>
            <a:r>
              <a:rPr lang="en-US" dirty="0" smtClean="0">
                <a:solidFill>
                  <a:schemeClr val="tx1"/>
                </a:solidFill>
                <a:latin typeface="+mn-lt"/>
              </a:rPr>
              <a:t>Comparison</a:t>
            </a:r>
          </a:p>
        </p:txBody>
      </p:sp>
      <p:sp>
        <p:nvSpPr>
          <p:cNvPr id="4" name="Slide Number Placeholder 3"/>
          <p:cNvSpPr>
            <a:spLocks noGrp="1"/>
          </p:cNvSpPr>
          <p:nvPr>
            <p:ph type="sldNum" sz="quarter" idx="12"/>
          </p:nvPr>
        </p:nvSpPr>
        <p:spPr/>
        <p:txBody>
          <a:bodyPr/>
          <a:lstStyle/>
          <a:p>
            <a:pPr>
              <a:defRPr/>
            </a:pPr>
            <a:fld id="{C20DE02E-B508-4AF6-8779-3B3FBA6F93AE}" type="slidenum">
              <a:rPr lang="en-US" smtClean="0"/>
              <a:pPr>
                <a:defRPr/>
              </a:pPr>
              <a:t>29</a:t>
            </a:fld>
            <a:endParaRPr lang="en-US"/>
          </a:p>
        </p:txBody>
      </p:sp>
      <p:graphicFrame>
        <p:nvGraphicFramePr>
          <p:cNvPr id="6" name="Table 5"/>
          <p:cNvGraphicFramePr>
            <a:graphicFrameLocks noGrp="1"/>
          </p:cNvGraphicFramePr>
          <p:nvPr/>
        </p:nvGraphicFramePr>
        <p:xfrm>
          <a:off x="228600" y="1219200"/>
          <a:ext cx="8686800" cy="4942238"/>
        </p:xfrm>
        <a:graphic>
          <a:graphicData uri="http://schemas.openxmlformats.org/drawingml/2006/table">
            <a:tbl>
              <a:tblPr firstRow="1" bandRow="1">
                <a:tableStyleId>{21E4AEA4-8DFA-4A89-87EB-49C32662AFE0}</a:tableStyleId>
              </a:tblPr>
              <a:tblGrid>
                <a:gridCol w="4343400"/>
                <a:gridCol w="4343400"/>
              </a:tblGrid>
              <a:tr h="376518">
                <a:tc>
                  <a:txBody>
                    <a:bodyPr/>
                    <a:lstStyle/>
                    <a:p>
                      <a:r>
                        <a:rPr lang="en-US" sz="2800" dirty="0" smtClean="0"/>
                        <a:t>ICD-9-CM</a:t>
                      </a:r>
                      <a:endParaRPr lang="en-US" sz="2800" dirty="0"/>
                    </a:p>
                  </a:txBody>
                  <a:tcPr/>
                </a:tc>
                <a:tc>
                  <a:txBody>
                    <a:bodyPr/>
                    <a:lstStyle/>
                    <a:p>
                      <a:r>
                        <a:rPr lang="en-US" sz="2800" dirty="0" smtClean="0"/>
                        <a:t>ICD-10-CM</a:t>
                      </a:r>
                      <a:endParaRPr lang="en-US" sz="2800" dirty="0"/>
                    </a:p>
                  </a:txBody>
                  <a:tcPr/>
                </a:tc>
              </a:tr>
              <a:tr h="407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Three to five characters</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Three to seven characters</a:t>
                      </a:r>
                      <a:endParaRPr lang="en-US" sz="2000" dirty="0"/>
                    </a:p>
                  </a:txBody>
                  <a:tcPr/>
                </a:tc>
              </a:tr>
              <a:tr h="721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First digit is numeric but can be alpha (E or V)</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First character always alpha</a:t>
                      </a:r>
                    </a:p>
                    <a:p>
                      <a:endParaRPr lang="en-US" sz="2000" dirty="0"/>
                    </a:p>
                  </a:txBody>
                  <a:tcPr/>
                </a:tc>
              </a:tr>
              <a:tr h="721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2-5 are numeric</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All letters used except U</a:t>
                      </a:r>
                    </a:p>
                    <a:p>
                      <a:endParaRPr lang="en-US" sz="2000" dirty="0"/>
                    </a:p>
                  </a:txBody>
                  <a:tcPr/>
                </a:tc>
              </a:tr>
              <a:tr h="721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Always at least three digits</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Character 2 always numeric:  3-7 can be alpha or numeric</a:t>
                      </a:r>
                      <a:endParaRPr lang="en-US" sz="2000" dirty="0"/>
                    </a:p>
                  </a:txBody>
                  <a:tcPr/>
                </a:tc>
              </a:tr>
              <a:tr h="721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t>Decimal placed after the first three characters</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Always at least three digits</a:t>
                      </a:r>
                    </a:p>
                    <a:p>
                      <a:endParaRPr lang="en-US" sz="2000" dirty="0"/>
                    </a:p>
                  </a:txBody>
                  <a:tcPr/>
                </a:tc>
              </a:tr>
              <a:tr h="721658">
                <a:tc>
                  <a:txBody>
                    <a:bodyPr/>
                    <a:lstStyle/>
                    <a:p>
                      <a:r>
                        <a:rPr lang="en-US" sz="2000" kern="1200" dirty="0" smtClean="0"/>
                        <a:t>Alpha characters are not case-sensitive</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Decimal placed after the first three characters</a:t>
                      </a:r>
                      <a:endParaRPr lang="en-US" sz="2000" dirty="0"/>
                    </a:p>
                  </a:txBody>
                  <a:tcPr/>
                </a:tc>
              </a:tr>
              <a:tr h="407894">
                <a:tc>
                  <a:txBody>
                    <a:bodyPr/>
                    <a:lstStyle/>
                    <a:p>
                      <a:endParaRPr lang="en-US" sz="2000" dirty="0"/>
                    </a:p>
                  </a:txBody>
                  <a:tcPr/>
                </a:tc>
                <a:tc>
                  <a:txBody>
                    <a:bodyPr/>
                    <a:lstStyle/>
                    <a:p>
                      <a:r>
                        <a:rPr lang="en-US" sz="2000" kern="1200" dirty="0" smtClean="0">
                          <a:solidFill>
                            <a:schemeClr val="dk1"/>
                          </a:solidFill>
                          <a:latin typeface="+mn-lt"/>
                          <a:ea typeface="+mn-ea"/>
                          <a:cs typeface="+mn-cs"/>
                        </a:rPr>
                        <a:t>Alpha characters are not case-sensitive</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772400" cy="1143000"/>
          </a:xfrm>
        </p:spPr>
        <p:txBody>
          <a:bodyPr/>
          <a:lstStyle/>
          <a:p>
            <a:r>
              <a:rPr lang="en-US" dirty="0" smtClean="0"/>
              <a:t>Agenda</a:t>
            </a:r>
            <a:endParaRPr lang="en-US" dirty="0"/>
          </a:p>
        </p:txBody>
      </p:sp>
      <p:sp>
        <p:nvSpPr>
          <p:cNvPr id="5" name="Content Placeholder 4"/>
          <p:cNvSpPr>
            <a:spLocks noGrp="1"/>
          </p:cNvSpPr>
          <p:nvPr>
            <p:ph idx="1"/>
          </p:nvPr>
        </p:nvSpPr>
        <p:spPr>
          <a:xfrm>
            <a:off x="685800" y="1524000"/>
            <a:ext cx="7772400" cy="4800600"/>
          </a:xfrm>
        </p:spPr>
        <p:txBody>
          <a:bodyPr/>
          <a:lstStyle/>
          <a:p>
            <a:r>
              <a:rPr lang="en-US" dirty="0" smtClean="0"/>
              <a:t>ICD-9-CM Background</a:t>
            </a:r>
          </a:p>
          <a:p>
            <a:r>
              <a:rPr lang="en-US" dirty="0" smtClean="0"/>
              <a:t>Getting Ready for ICD-10-CM</a:t>
            </a:r>
          </a:p>
          <a:p>
            <a:r>
              <a:rPr lang="en-US" dirty="0" smtClean="0"/>
              <a:t>Tangent:  Breaking News About EHRs </a:t>
            </a:r>
          </a:p>
          <a:p>
            <a:r>
              <a:rPr lang="en-US" dirty="0" smtClean="0"/>
              <a:t>Getting Better at ICD-9-CM</a:t>
            </a:r>
          </a:p>
          <a:p>
            <a:pPr lvl="1"/>
            <a:r>
              <a:rPr lang="en-US" dirty="0" smtClean="0"/>
              <a:t>Guidelines</a:t>
            </a:r>
          </a:p>
          <a:p>
            <a:pPr lvl="1"/>
            <a:r>
              <a:rPr lang="en-US" dirty="0" smtClean="0"/>
              <a:t>Problem Areas</a:t>
            </a:r>
          </a:p>
          <a:p>
            <a:r>
              <a:rPr lang="en-US" dirty="0" smtClean="0"/>
              <a:t>Comparisons Between ICD-9-CM </a:t>
            </a:r>
          </a:p>
          <a:p>
            <a:pPr>
              <a:buNone/>
            </a:pPr>
            <a:r>
              <a:rPr lang="en-US" dirty="0" smtClean="0"/>
              <a:t>	and ICD-10-CM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2" name="Rectangle 6"/>
          <p:cNvSpPr>
            <a:spLocks noChangeArrowheads="1"/>
          </p:cNvSpPr>
          <p:nvPr/>
        </p:nvSpPr>
        <p:spPr bwMode="auto">
          <a:xfrm>
            <a:off x="2286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265223" name="Rectangle 7"/>
          <p:cNvSpPr>
            <a:spLocks noChangeArrowheads="1"/>
          </p:cNvSpPr>
          <p:nvPr/>
        </p:nvSpPr>
        <p:spPr bwMode="auto">
          <a:xfrm>
            <a:off x="12192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265224" name="Rectangle 8"/>
          <p:cNvSpPr>
            <a:spLocks noChangeArrowheads="1"/>
          </p:cNvSpPr>
          <p:nvPr/>
        </p:nvSpPr>
        <p:spPr bwMode="auto">
          <a:xfrm>
            <a:off x="22098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265228" name="Rectangle 12"/>
          <p:cNvSpPr>
            <a:spLocks noChangeArrowheads="1"/>
          </p:cNvSpPr>
          <p:nvPr/>
        </p:nvSpPr>
        <p:spPr bwMode="auto">
          <a:xfrm>
            <a:off x="75438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16393" name="Line 13"/>
          <p:cNvSpPr>
            <a:spLocks noChangeShapeType="1"/>
          </p:cNvSpPr>
          <p:nvPr/>
        </p:nvSpPr>
        <p:spPr bwMode="auto">
          <a:xfrm>
            <a:off x="685800" y="3962400"/>
            <a:ext cx="0" cy="762000"/>
          </a:xfrm>
          <a:prstGeom prst="line">
            <a:avLst/>
          </a:prstGeom>
          <a:noFill/>
          <a:ln w="9525">
            <a:solidFill>
              <a:schemeClr val="tx1"/>
            </a:solidFill>
            <a:round/>
            <a:headEnd/>
            <a:tailEnd type="triangle" w="med" len="med"/>
          </a:ln>
        </p:spPr>
        <p:txBody>
          <a:bodyPr/>
          <a:lstStyle/>
          <a:p>
            <a:endParaRPr lang="en-US"/>
          </a:p>
        </p:txBody>
      </p:sp>
      <p:sp>
        <p:nvSpPr>
          <p:cNvPr id="16394" name="Line 14"/>
          <p:cNvSpPr>
            <a:spLocks noChangeShapeType="1"/>
          </p:cNvSpPr>
          <p:nvPr/>
        </p:nvSpPr>
        <p:spPr bwMode="auto">
          <a:xfrm>
            <a:off x="1676400" y="3962400"/>
            <a:ext cx="0" cy="762000"/>
          </a:xfrm>
          <a:prstGeom prst="line">
            <a:avLst/>
          </a:prstGeom>
          <a:noFill/>
          <a:ln w="9525">
            <a:solidFill>
              <a:schemeClr val="tx1"/>
            </a:solidFill>
            <a:round/>
            <a:headEnd/>
            <a:tailEnd type="triangle" w="med" len="med"/>
          </a:ln>
        </p:spPr>
        <p:txBody>
          <a:bodyPr/>
          <a:lstStyle/>
          <a:p>
            <a:endParaRPr lang="en-US"/>
          </a:p>
        </p:txBody>
      </p:sp>
      <p:sp>
        <p:nvSpPr>
          <p:cNvPr id="16395" name="Line 15"/>
          <p:cNvSpPr>
            <a:spLocks noChangeShapeType="1"/>
          </p:cNvSpPr>
          <p:nvPr/>
        </p:nvSpPr>
        <p:spPr bwMode="auto">
          <a:xfrm>
            <a:off x="2667000" y="3962400"/>
            <a:ext cx="0" cy="762000"/>
          </a:xfrm>
          <a:prstGeom prst="line">
            <a:avLst/>
          </a:prstGeom>
          <a:noFill/>
          <a:ln w="9525">
            <a:solidFill>
              <a:schemeClr val="tx1"/>
            </a:solidFill>
            <a:round/>
            <a:headEnd/>
            <a:tailEnd type="triangle" w="med" len="med"/>
          </a:ln>
        </p:spPr>
        <p:txBody>
          <a:bodyPr/>
          <a:lstStyle/>
          <a:p>
            <a:endParaRPr lang="en-US"/>
          </a:p>
        </p:txBody>
      </p:sp>
      <p:sp>
        <p:nvSpPr>
          <p:cNvPr id="10252" name="Rectangle 16"/>
          <p:cNvSpPr>
            <a:spLocks noChangeArrowheads="1"/>
          </p:cNvSpPr>
          <p:nvPr/>
        </p:nvSpPr>
        <p:spPr bwMode="auto">
          <a:xfrm>
            <a:off x="381000" y="4724400"/>
            <a:ext cx="2514600" cy="457200"/>
          </a:xfrm>
          <a:prstGeom prst="rect">
            <a:avLst/>
          </a:prstGeom>
          <a:solidFill>
            <a:schemeClr val="bg1">
              <a:alpha val="40000"/>
            </a:schemeClr>
          </a:solidFill>
          <a:ln w="9525">
            <a:solidFill>
              <a:schemeClr val="tx2">
                <a:lumMod val="75000"/>
              </a:schemeClr>
            </a:solidFill>
            <a:miter lim="800000"/>
            <a:headEnd/>
            <a:tailEnd/>
          </a:ln>
        </p:spPr>
        <p:txBody>
          <a:bodyPr wrap="none" anchor="ctr"/>
          <a:lstStyle/>
          <a:p>
            <a:pPr algn="ctr">
              <a:defRPr/>
            </a:pPr>
            <a:r>
              <a:rPr lang="en-US" b="1" dirty="0">
                <a:cs typeface="Arial" pitchFamily="34" charset="0"/>
              </a:rPr>
              <a:t>Category</a:t>
            </a:r>
          </a:p>
        </p:txBody>
      </p:sp>
      <p:sp>
        <p:nvSpPr>
          <p:cNvPr id="10253" name="Text Box 17"/>
          <p:cNvSpPr txBox="1">
            <a:spLocks noChangeArrowheads="1"/>
          </p:cNvSpPr>
          <p:nvPr/>
        </p:nvSpPr>
        <p:spPr bwMode="auto">
          <a:xfrm>
            <a:off x="3276600" y="2819400"/>
            <a:ext cx="533400" cy="1433513"/>
          </a:xfrm>
          <a:prstGeom prst="rect">
            <a:avLst/>
          </a:prstGeom>
          <a:noFill/>
          <a:ln w="9525">
            <a:noFill/>
            <a:miter lim="800000"/>
            <a:headEnd/>
            <a:tailEnd/>
          </a:ln>
        </p:spPr>
        <p:txBody>
          <a:bodyPr>
            <a:spAutoFit/>
          </a:bodyPr>
          <a:lstStyle/>
          <a:p>
            <a:pPr>
              <a:spcBef>
                <a:spcPct val="50000"/>
              </a:spcBef>
              <a:defRPr/>
            </a:pPr>
            <a:r>
              <a:rPr lang="en-US" sz="8800" b="1" dirty="0">
                <a:solidFill>
                  <a:schemeClr val="accent1">
                    <a:lumMod val="75000"/>
                  </a:schemeClr>
                </a:solidFill>
                <a:cs typeface="Arial" pitchFamily="34" charset="0"/>
              </a:rPr>
              <a:t>.</a:t>
            </a:r>
          </a:p>
        </p:txBody>
      </p:sp>
      <p:sp>
        <p:nvSpPr>
          <p:cNvPr id="16398" name="Line 18"/>
          <p:cNvSpPr>
            <a:spLocks noChangeShapeType="1"/>
          </p:cNvSpPr>
          <p:nvPr/>
        </p:nvSpPr>
        <p:spPr bwMode="auto">
          <a:xfrm>
            <a:off x="4419600" y="3279775"/>
            <a:ext cx="0" cy="1371600"/>
          </a:xfrm>
          <a:prstGeom prst="line">
            <a:avLst/>
          </a:prstGeom>
          <a:noFill/>
          <a:ln w="9525">
            <a:solidFill>
              <a:schemeClr val="tx1"/>
            </a:solidFill>
            <a:round/>
            <a:headEnd/>
            <a:tailEnd type="triangle" w="med" len="med"/>
          </a:ln>
        </p:spPr>
        <p:txBody>
          <a:bodyPr/>
          <a:lstStyle/>
          <a:p>
            <a:endParaRPr lang="en-US"/>
          </a:p>
        </p:txBody>
      </p:sp>
      <p:sp>
        <p:nvSpPr>
          <p:cNvPr id="16399" name="Line 19"/>
          <p:cNvSpPr>
            <a:spLocks noChangeShapeType="1"/>
          </p:cNvSpPr>
          <p:nvPr/>
        </p:nvSpPr>
        <p:spPr bwMode="auto">
          <a:xfrm>
            <a:off x="5410200" y="3279775"/>
            <a:ext cx="0" cy="1371600"/>
          </a:xfrm>
          <a:prstGeom prst="line">
            <a:avLst/>
          </a:prstGeom>
          <a:noFill/>
          <a:ln w="9525">
            <a:solidFill>
              <a:schemeClr val="tx1"/>
            </a:solidFill>
            <a:round/>
            <a:headEnd/>
            <a:tailEnd type="triangle" w="med" len="med"/>
          </a:ln>
        </p:spPr>
        <p:txBody>
          <a:bodyPr/>
          <a:lstStyle/>
          <a:p>
            <a:endParaRPr lang="en-US"/>
          </a:p>
        </p:txBody>
      </p:sp>
      <p:sp>
        <p:nvSpPr>
          <p:cNvPr id="16400" name="Line 20"/>
          <p:cNvSpPr>
            <a:spLocks noChangeShapeType="1"/>
          </p:cNvSpPr>
          <p:nvPr/>
        </p:nvSpPr>
        <p:spPr bwMode="auto">
          <a:xfrm>
            <a:off x="6400800" y="3279775"/>
            <a:ext cx="0" cy="1371600"/>
          </a:xfrm>
          <a:prstGeom prst="line">
            <a:avLst/>
          </a:prstGeom>
          <a:noFill/>
          <a:ln w="9525">
            <a:solidFill>
              <a:schemeClr val="tx1"/>
            </a:solidFill>
            <a:round/>
            <a:headEnd/>
            <a:tailEnd type="triangle" w="med" len="med"/>
          </a:ln>
        </p:spPr>
        <p:txBody>
          <a:bodyPr/>
          <a:lstStyle/>
          <a:p>
            <a:endParaRPr lang="en-US"/>
          </a:p>
        </p:txBody>
      </p:sp>
      <p:sp>
        <p:nvSpPr>
          <p:cNvPr id="10257" name="Rectangle 21"/>
          <p:cNvSpPr>
            <a:spLocks noChangeArrowheads="1"/>
          </p:cNvSpPr>
          <p:nvPr/>
        </p:nvSpPr>
        <p:spPr bwMode="auto">
          <a:xfrm>
            <a:off x="3886200" y="4724400"/>
            <a:ext cx="2971800" cy="762000"/>
          </a:xfrm>
          <a:prstGeom prst="rect">
            <a:avLst/>
          </a:prstGeom>
          <a:solidFill>
            <a:schemeClr val="bg1">
              <a:alpha val="40000"/>
            </a:schemeClr>
          </a:solidFill>
          <a:ln w="9525">
            <a:solidFill>
              <a:schemeClr val="tx2">
                <a:lumMod val="75000"/>
              </a:schemeClr>
            </a:solidFill>
            <a:miter lim="800000"/>
            <a:headEnd/>
            <a:tailEnd/>
          </a:ln>
        </p:spPr>
        <p:txBody>
          <a:bodyPr wrap="none" anchor="ctr"/>
          <a:lstStyle/>
          <a:p>
            <a:pPr algn="ctr">
              <a:defRPr/>
            </a:pPr>
            <a:r>
              <a:rPr lang="en-US" b="1" dirty="0">
                <a:cs typeface="Arial" pitchFamily="34" charset="0"/>
              </a:rPr>
              <a:t>Etiology, anatomic </a:t>
            </a:r>
          </a:p>
          <a:p>
            <a:pPr algn="ctr">
              <a:defRPr/>
            </a:pPr>
            <a:r>
              <a:rPr lang="en-US" b="1" dirty="0">
                <a:cs typeface="Arial" pitchFamily="34" charset="0"/>
              </a:rPr>
              <a:t>site</a:t>
            </a:r>
            <a:r>
              <a:rPr lang="en-US" sz="1800" b="1" dirty="0">
                <a:cs typeface="Arial" pitchFamily="34" charset="0"/>
              </a:rPr>
              <a:t>, </a:t>
            </a:r>
            <a:r>
              <a:rPr lang="en-US" b="1" dirty="0">
                <a:cs typeface="Arial" pitchFamily="34" charset="0"/>
              </a:rPr>
              <a:t>severity</a:t>
            </a:r>
          </a:p>
        </p:txBody>
      </p:sp>
      <p:cxnSp>
        <p:nvCxnSpPr>
          <p:cNvPr id="16402" name="AutoShape 22"/>
          <p:cNvCxnSpPr>
            <a:cxnSpLocks noChangeShapeType="1"/>
          </p:cNvCxnSpPr>
          <p:nvPr/>
        </p:nvCxnSpPr>
        <p:spPr bwMode="auto">
          <a:xfrm rot="5400000">
            <a:off x="7696201" y="4298950"/>
            <a:ext cx="685800" cy="3175"/>
          </a:xfrm>
          <a:prstGeom prst="straightConnector1">
            <a:avLst/>
          </a:prstGeom>
          <a:noFill/>
          <a:ln w="9525">
            <a:solidFill>
              <a:schemeClr val="tx1"/>
            </a:solidFill>
            <a:round/>
            <a:headEnd/>
            <a:tailEnd type="triangle" w="med" len="med"/>
          </a:ln>
        </p:spPr>
      </p:cxnSp>
      <p:sp>
        <p:nvSpPr>
          <p:cNvPr id="10259" name="Text Box 23"/>
          <p:cNvSpPr txBox="1">
            <a:spLocks noChangeArrowheads="1"/>
          </p:cNvSpPr>
          <p:nvPr/>
        </p:nvSpPr>
        <p:spPr bwMode="auto">
          <a:xfrm>
            <a:off x="7086600" y="4714875"/>
            <a:ext cx="1981200" cy="923925"/>
          </a:xfrm>
          <a:prstGeom prst="rect">
            <a:avLst/>
          </a:prstGeom>
          <a:solidFill>
            <a:schemeClr val="bg1">
              <a:alpha val="40000"/>
            </a:schemeClr>
          </a:solidFill>
          <a:ln w="9525">
            <a:solidFill>
              <a:schemeClr val="tx2">
                <a:lumMod val="75000"/>
              </a:schemeClr>
            </a:solidFill>
            <a:miter lim="800000"/>
            <a:headEnd/>
            <a:tailEnd/>
          </a:ln>
        </p:spPr>
        <p:txBody>
          <a:bodyPr>
            <a:spAutoFit/>
          </a:bodyPr>
          <a:lstStyle/>
          <a:p>
            <a:pPr>
              <a:lnSpc>
                <a:spcPct val="90000"/>
              </a:lnSpc>
              <a:spcBef>
                <a:spcPts val="300"/>
              </a:spcBef>
              <a:spcAft>
                <a:spcPts val="300"/>
              </a:spcAft>
              <a:buClr>
                <a:srgbClr val="FF0000"/>
              </a:buClr>
              <a:defRPr/>
            </a:pPr>
            <a:r>
              <a:rPr lang="en-US" sz="1200" b="1" dirty="0">
                <a:solidFill>
                  <a:srgbClr val="000066"/>
                </a:solidFill>
                <a:cs typeface="Arial" pitchFamily="34" charset="0"/>
                <a:sym typeface="Wingdings 2" pitchFamily="18" charset="2"/>
              </a:rPr>
              <a:t>Added code extensions (7</a:t>
            </a:r>
            <a:r>
              <a:rPr lang="en-US" sz="1200" b="1" baseline="30000" dirty="0">
                <a:solidFill>
                  <a:srgbClr val="000066"/>
                </a:solidFill>
                <a:cs typeface="Arial" pitchFamily="34" charset="0"/>
                <a:sym typeface="Wingdings 2" pitchFamily="18" charset="2"/>
              </a:rPr>
              <a:t>th</a:t>
            </a:r>
            <a:r>
              <a:rPr lang="en-US" sz="1200" b="1" dirty="0">
                <a:solidFill>
                  <a:srgbClr val="000066"/>
                </a:solidFill>
                <a:cs typeface="Arial" pitchFamily="34" charset="0"/>
                <a:sym typeface="Wingdings 2" pitchFamily="18" charset="2"/>
              </a:rPr>
              <a:t> character) for obstetrics, injuries, and external causes of injury</a:t>
            </a:r>
            <a:endParaRPr lang="en-US" sz="1200" b="1" dirty="0">
              <a:solidFill>
                <a:schemeClr val="accent1">
                  <a:lumMod val="75000"/>
                </a:schemeClr>
              </a:solidFill>
              <a:cs typeface="Arial" pitchFamily="34" charset="0"/>
            </a:endParaRPr>
          </a:p>
        </p:txBody>
      </p:sp>
      <p:sp>
        <p:nvSpPr>
          <p:cNvPr id="28" name="Slide Number Placeholder 27"/>
          <p:cNvSpPr>
            <a:spLocks noGrp="1"/>
          </p:cNvSpPr>
          <p:nvPr>
            <p:ph type="sldNum" sz="quarter" idx="12"/>
          </p:nvPr>
        </p:nvSpPr>
        <p:spPr/>
        <p:txBody>
          <a:bodyPr/>
          <a:lstStyle/>
          <a:p>
            <a:pPr>
              <a:defRPr/>
            </a:pPr>
            <a:fld id="{BC659918-E918-48C2-819F-64BC72DDC908}" type="slidenum">
              <a:rPr lang="en-US"/>
              <a:pPr>
                <a:defRPr/>
              </a:pPr>
              <a:t>30</a:t>
            </a:fld>
            <a:endParaRPr lang="en-US" dirty="0"/>
          </a:p>
        </p:txBody>
      </p:sp>
      <p:sp>
        <p:nvSpPr>
          <p:cNvPr id="265240" name="Text Box 24"/>
          <p:cNvSpPr txBox="1">
            <a:spLocks noGrp="1" noChangeArrowheads="1"/>
          </p:cNvSpPr>
          <p:nvPr>
            <p:ph type="title" idx="4294967295"/>
          </p:nvPr>
        </p:nvSpPr>
        <p:spPr>
          <a:xfrm>
            <a:off x="0" y="304800"/>
            <a:ext cx="8991600" cy="1143000"/>
          </a:xfrm>
        </p:spPr>
        <p:txBody>
          <a:bodyPr>
            <a:normAutofit/>
          </a:bodyPr>
          <a:lstStyle/>
          <a:p>
            <a:pPr>
              <a:defRPr/>
            </a:pPr>
            <a:r>
              <a:rPr lang="en-US" dirty="0" smtClean="0">
                <a:solidFill>
                  <a:schemeClr val="tx1"/>
                </a:solidFill>
                <a:effectLst>
                  <a:outerShdw blurRad="38100" dist="38100" dir="2700000" algn="tl">
                    <a:srgbClr val="C0C0C0"/>
                  </a:outerShdw>
                </a:effectLst>
                <a:latin typeface="+mn-lt"/>
              </a:rPr>
              <a:t>Coding and 7</a:t>
            </a:r>
            <a:r>
              <a:rPr lang="en-US" baseline="30000" dirty="0" smtClean="0">
                <a:solidFill>
                  <a:schemeClr val="tx1"/>
                </a:solidFill>
                <a:effectLst>
                  <a:outerShdw blurRad="38100" dist="38100" dir="2700000" algn="tl">
                    <a:srgbClr val="C0C0C0"/>
                  </a:outerShdw>
                </a:effectLst>
                <a:latin typeface="+mn-lt"/>
              </a:rPr>
              <a:t>th</a:t>
            </a:r>
            <a:r>
              <a:rPr lang="en-US" dirty="0" smtClean="0">
                <a:solidFill>
                  <a:schemeClr val="tx1"/>
                </a:solidFill>
                <a:effectLst>
                  <a:outerShdw blurRad="38100" dist="38100" dir="2700000" algn="tl">
                    <a:srgbClr val="C0C0C0"/>
                  </a:outerShdw>
                </a:effectLst>
                <a:latin typeface="+mn-lt"/>
              </a:rPr>
              <a:t> Character Extensions</a:t>
            </a:r>
          </a:p>
        </p:txBody>
      </p:sp>
      <p:sp>
        <p:nvSpPr>
          <p:cNvPr id="50194" name="Rectangle 9"/>
          <p:cNvSpPr>
            <a:spLocks noChangeArrowheads="1"/>
          </p:cNvSpPr>
          <p:nvPr/>
        </p:nvSpPr>
        <p:spPr bwMode="auto">
          <a:xfrm>
            <a:off x="8458200" y="6491288"/>
            <a:ext cx="685800" cy="457200"/>
          </a:xfrm>
          <a:prstGeom prst="rect">
            <a:avLst/>
          </a:prstGeom>
          <a:noFill/>
          <a:ln w="12700">
            <a:noFill/>
            <a:miter lim="800000"/>
            <a:headEnd type="none" w="sm" len="sm"/>
            <a:tailEnd type="none" w="sm" len="sm"/>
          </a:ln>
        </p:spPr>
        <p:txBody>
          <a:bodyPr>
            <a:spAutoFit/>
          </a:bodyPr>
          <a:lstStyle/>
          <a:p>
            <a:endParaRPr lang="en-US"/>
          </a:p>
        </p:txBody>
      </p:sp>
      <p:sp>
        <p:nvSpPr>
          <p:cNvPr id="25" name="Rectangle 9"/>
          <p:cNvSpPr>
            <a:spLocks noChangeArrowheads="1"/>
          </p:cNvSpPr>
          <p:nvPr/>
        </p:nvSpPr>
        <p:spPr bwMode="auto">
          <a:xfrm>
            <a:off x="3886200" y="304165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26" name="Rectangle 10"/>
          <p:cNvSpPr>
            <a:spLocks noChangeArrowheads="1"/>
          </p:cNvSpPr>
          <p:nvPr/>
        </p:nvSpPr>
        <p:spPr bwMode="auto">
          <a:xfrm>
            <a:off x="4876800" y="304165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27" name="Rectangle 11"/>
          <p:cNvSpPr>
            <a:spLocks noChangeArrowheads="1"/>
          </p:cNvSpPr>
          <p:nvPr/>
        </p:nvSpPr>
        <p:spPr bwMode="auto">
          <a:xfrm>
            <a:off x="5867400" y="304165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29" name="Rectangle 6"/>
          <p:cNvSpPr>
            <a:spLocks noChangeArrowheads="1"/>
          </p:cNvSpPr>
          <p:nvPr/>
        </p:nvSpPr>
        <p:spPr bwMode="auto">
          <a:xfrm>
            <a:off x="2286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A</a:t>
            </a:r>
          </a:p>
        </p:txBody>
      </p:sp>
      <p:sp>
        <p:nvSpPr>
          <p:cNvPr id="30" name="Rectangle 6"/>
          <p:cNvSpPr>
            <a:spLocks noChangeArrowheads="1"/>
          </p:cNvSpPr>
          <p:nvPr/>
        </p:nvSpPr>
        <p:spPr bwMode="auto">
          <a:xfrm>
            <a:off x="2286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M</a:t>
            </a:r>
          </a:p>
        </p:txBody>
      </p:sp>
      <p:sp>
        <p:nvSpPr>
          <p:cNvPr id="31" name="Rectangle 6"/>
          <p:cNvSpPr>
            <a:spLocks noChangeArrowheads="1"/>
          </p:cNvSpPr>
          <p:nvPr/>
        </p:nvSpPr>
        <p:spPr bwMode="auto">
          <a:xfrm>
            <a:off x="228600" y="3048000"/>
            <a:ext cx="990600" cy="914400"/>
          </a:xfrm>
          <a:prstGeom prst="rect">
            <a:avLst/>
          </a:prstGeom>
          <a:solidFill>
            <a:schemeClr val="bg1"/>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S</a:t>
            </a:r>
          </a:p>
        </p:txBody>
      </p:sp>
      <p:sp>
        <p:nvSpPr>
          <p:cNvPr id="34" name="Rectangle 6"/>
          <p:cNvSpPr>
            <a:spLocks noChangeArrowheads="1"/>
          </p:cNvSpPr>
          <p:nvPr/>
        </p:nvSpPr>
        <p:spPr bwMode="auto">
          <a:xfrm>
            <a:off x="1219200" y="3048000"/>
            <a:ext cx="990600" cy="914400"/>
          </a:xfrm>
          <a:prstGeom prst="rect">
            <a:avLst/>
          </a:prstGeom>
          <a:solidFill>
            <a:schemeClr val="bg1"/>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0</a:t>
            </a:r>
          </a:p>
        </p:txBody>
      </p:sp>
      <p:sp>
        <p:nvSpPr>
          <p:cNvPr id="35" name="Rectangle 6"/>
          <p:cNvSpPr>
            <a:spLocks noChangeArrowheads="1"/>
          </p:cNvSpPr>
          <p:nvPr/>
        </p:nvSpPr>
        <p:spPr bwMode="auto">
          <a:xfrm>
            <a:off x="2209800" y="3048000"/>
            <a:ext cx="990600" cy="914400"/>
          </a:xfrm>
          <a:prstGeom prst="rect">
            <a:avLst/>
          </a:prstGeom>
          <a:solidFill>
            <a:schemeClr val="bg1"/>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2</a:t>
            </a:r>
          </a:p>
        </p:txBody>
      </p:sp>
      <p:sp>
        <p:nvSpPr>
          <p:cNvPr id="36" name="Rectangle 6"/>
          <p:cNvSpPr>
            <a:spLocks noChangeArrowheads="1"/>
          </p:cNvSpPr>
          <p:nvPr/>
        </p:nvSpPr>
        <p:spPr bwMode="auto">
          <a:xfrm>
            <a:off x="3886200" y="3051175"/>
            <a:ext cx="990600" cy="914400"/>
          </a:xfrm>
          <a:prstGeom prst="rect">
            <a:avLst/>
          </a:prstGeom>
          <a:solidFill>
            <a:schemeClr val="bg1"/>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6</a:t>
            </a:r>
          </a:p>
        </p:txBody>
      </p:sp>
      <p:sp>
        <p:nvSpPr>
          <p:cNvPr id="37" name="Text Box 17"/>
          <p:cNvSpPr txBox="1">
            <a:spLocks noChangeArrowheads="1"/>
          </p:cNvSpPr>
          <p:nvPr/>
        </p:nvSpPr>
        <p:spPr bwMode="auto">
          <a:xfrm>
            <a:off x="3276600" y="2833688"/>
            <a:ext cx="533400" cy="1433512"/>
          </a:xfrm>
          <a:prstGeom prst="rect">
            <a:avLst/>
          </a:prstGeom>
          <a:noFill/>
          <a:ln w="9525">
            <a:noFill/>
            <a:miter lim="800000"/>
            <a:headEnd/>
            <a:tailEnd/>
          </a:ln>
        </p:spPr>
        <p:txBody>
          <a:bodyPr>
            <a:spAutoFit/>
          </a:bodyPr>
          <a:lstStyle/>
          <a:p>
            <a:pPr>
              <a:spcBef>
                <a:spcPct val="50000"/>
              </a:spcBef>
              <a:defRPr/>
            </a:pPr>
            <a:r>
              <a:rPr lang="en-US" sz="8800" b="1" dirty="0">
                <a:solidFill>
                  <a:schemeClr val="accent1">
                    <a:lumMod val="75000"/>
                  </a:schemeClr>
                </a:solidFill>
                <a:cs typeface="Arial" pitchFamily="34" charset="0"/>
              </a:rPr>
              <a:t>.</a:t>
            </a:r>
          </a:p>
        </p:txBody>
      </p:sp>
      <p:sp>
        <p:nvSpPr>
          <p:cNvPr id="38" name="Rectangle 6"/>
          <p:cNvSpPr>
            <a:spLocks noChangeArrowheads="1"/>
          </p:cNvSpPr>
          <p:nvPr/>
        </p:nvSpPr>
        <p:spPr bwMode="auto">
          <a:xfrm>
            <a:off x="4876800" y="3051175"/>
            <a:ext cx="990600" cy="914400"/>
          </a:xfrm>
          <a:prstGeom prst="rect">
            <a:avLst/>
          </a:prstGeom>
          <a:solidFill>
            <a:schemeClr val="bg1"/>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5</a:t>
            </a:r>
          </a:p>
        </p:txBody>
      </p:sp>
      <p:sp>
        <p:nvSpPr>
          <p:cNvPr id="39" name="Rectangle 6"/>
          <p:cNvSpPr>
            <a:spLocks noChangeArrowheads="1"/>
          </p:cNvSpPr>
          <p:nvPr/>
        </p:nvSpPr>
        <p:spPr bwMode="auto">
          <a:xfrm>
            <a:off x="5867400" y="3051175"/>
            <a:ext cx="990600" cy="914400"/>
          </a:xfrm>
          <a:prstGeom prst="rect">
            <a:avLst/>
          </a:prstGeom>
          <a:solidFill>
            <a:schemeClr val="bg1"/>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x</a:t>
            </a:r>
          </a:p>
        </p:txBody>
      </p:sp>
      <p:sp>
        <p:nvSpPr>
          <p:cNvPr id="40" name="Rectangle 6"/>
          <p:cNvSpPr>
            <a:spLocks noChangeArrowheads="1"/>
          </p:cNvSpPr>
          <p:nvPr/>
        </p:nvSpPr>
        <p:spPr bwMode="auto">
          <a:xfrm>
            <a:off x="7543800" y="3041650"/>
            <a:ext cx="990600" cy="914400"/>
          </a:xfrm>
          <a:prstGeom prst="rect">
            <a:avLst/>
          </a:prstGeom>
          <a:solidFill>
            <a:schemeClr val="bg1"/>
          </a:solidFill>
          <a:ln w="9525">
            <a:solidFill>
              <a:schemeClr val="tx2">
                <a:lumMod val="75000"/>
              </a:schemeClr>
            </a:solidFill>
            <a:miter lim="800000"/>
            <a:headEnd/>
            <a:tailEnd/>
          </a:ln>
          <a:effectLst/>
        </p:spPr>
        <p:txBody>
          <a:bodyPr wrap="none" anchor="ctr"/>
          <a:lstStyle/>
          <a:p>
            <a:pPr algn="ctr">
              <a:defRPr/>
            </a:pPr>
            <a:r>
              <a:rPr lang="en-US" sz="5400" dirty="0">
                <a:solidFill>
                  <a:schemeClr val="accent1">
                    <a:lumMod val="75000"/>
                  </a:schemeClr>
                </a:solidFill>
                <a:effectLst>
                  <a:outerShdw blurRad="38100" dist="38100" dir="2700000" algn="tl">
                    <a:srgbClr val="FFFFFF"/>
                  </a:outerShdw>
                </a:effectLst>
                <a:cs typeface="Arial" pitchFamily="34" charset="0"/>
              </a:rPr>
              <a:t>A</a:t>
            </a:r>
          </a:p>
        </p:txBody>
      </p:sp>
      <p:sp>
        <p:nvSpPr>
          <p:cNvPr id="41" name="Rectangle 40"/>
          <p:cNvSpPr>
            <a:spLocks noChangeArrowheads="1"/>
          </p:cNvSpPr>
          <p:nvPr/>
        </p:nvSpPr>
        <p:spPr bwMode="auto">
          <a:xfrm>
            <a:off x="6019800" y="1752600"/>
            <a:ext cx="2362200" cy="685800"/>
          </a:xfrm>
          <a:prstGeom prst="rect">
            <a:avLst/>
          </a:prstGeom>
          <a:noFill/>
          <a:ln w="12700" algn="ctr">
            <a:noFill/>
            <a:round/>
            <a:headEnd type="none" w="sm" len="sm"/>
            <a:tailEnd type="none" w="sm" len="sm"/>
          </a:ln>
        </p:spPr>
        <p:txBody>
          <a:bodyPr/>
          <a:lstStyle/>
          <a:p>
            <a:pPr algn="ctr"/>
            <a:r>
              <a:rPr lang="en-US" sz="2000"/>
              <a:t>Additional Characters</a:t>
            </a:r>
          </a:p>
        </p:txBody>
      </p:sp>
      <p:sp>
        <p:nvSpPr>
          <p:cNvPr id="42" name="Line 20"/>
          <p:cNvSpPr>
            <a:spLocks noChangeShapeType="1"/>
          </p:cNvSpPr>
          <p:nvPr/>
        </p:nvSpPr>
        <p:spPr bwMode="auto">
          <a:xfrm>
            <a:off x="7543800" y="2438400"/>
            <a:ext cx="228600" cy="533400"/>
          </a:xfrm>
          <a:prstGeom prst="line">
            <a:avLst/>
          </a:prstGeom>
          <a:noFill/>
          <a:ln w="9525">
            <a:solidFill>
              <a:schemeClr val="tx1"/>
            </a:solidFill>
            <a:round/>
            <a:headEnd/>
            <a:tailEnd type="triangle" w="med" len="med"/>
          </a:ln>
        </p:spPr>
        <p:txBody>
          <a:bodyPr/>
          <a:lstStyle/>
          <a:p>
            <a:endParaRPr lang="en-US"/>
          </a:p>
        </p:txBody>
      </p:sp>
      <p:sp>
        <p:nvSpPr>
          <p:cNvPr id="43" name="Line 20"/>
          <p:cNvSpPr>
            <a:spLocks noChangeShapeType="1"/>
          </p:cNvSpPr>
          <p:nvPr/>
        </p:nvSpPr>
        <p:spPr bwMode="auto">
          <a:xfrm flipH="1">
            <a:off x="6705600" y="2438400"/>
            <a:ext cx="228600" cy="533400"/>
          </a:xfrm>
          <a:prstGeom prst="line">
            <a:avLst/>
          </a:prstGeom>
          <a:noFill/>
          <a:ln w="9525">
            <a:solidFill>
              <a:schemeClr val="tx1"/>
            </a:solidFill>
            <a:round/>
            <a:headEnd/>
            <a:tailEnd type="triangle" w="med" len="med"/>
          </a:ln>
        </p:spPr>
        <p:txBody>
          <a:bodyPr/>
          <a:lstStyle/>
          <a:p>
            <a:endParaRPr lang="en-US"/>
          </a:p>
        </p:txBody>
      </p:sp>
      <p:sp>
        <p:nvSpPr>
          <p:cNvPr id="44" name="Rectangle 16"/>
          <p:cNvSpPr>
            <a:spLocks noChangeArrowheads="1"/>
          </p:cNvSpPr>
          <p:nvPr/>
        </p:nvSpPr>
        <p:spPr bwMode="auto">
          <a:xfrm>
            <a:off x="152400" y="1905000"/>
            <a:ext cx="1371600" cy="584200"/>
          </a:xfrm>
          <a:prstGeom prst="rect">
            <a:avLst/>
          </a:prstGeom>
          <a:solidFill>
            <a:schemeClr val="bg1">
              <a:alpha val="80000"/>
            </a:schemeClr>
          </a:solidFill>
          <a:ln w="9525">
            <a:solidFill>
              <a:schemeClr val="tx2">
                <a:lumMod val="75000"/>
              </a:schemeClr>
            </a:solidFill>
            <a:miter lim="800000"/>
            <a:headEnd/>
            <a:tailEnd/>
          </a:ln>
        </p:spPr>
        <p:txBody>
          <a:bodyPr anchor="ctr">
            <a:spAutoFit/>
          </a:bodyPr>
          <a:lstStyle/>
          <a:p>
            <a:pPr algn="ctr">
              <a:defRPr/>
            </a:pPr>
            <a:r>
              <a:rPr lang="en-US" sz="1600" b="1" dirty="0">
                <a:cs typeface="Arial" pitchFamily="34" charset="0"/>
              </a:rPr>
              <a:t>Alpha </a:t>
            </a:r>
          </a:p>
          <a:p>
            <a:pPr algn="ctr">
              <a:defRPr/>
            </a:pPr>
            <a:r>
              <a:rPr lang="en-US" sz="1600" b="1" dirty="0">
                <a:cs typeface="Arial" pitchFamily="34" charset="0"/>
              </a:rPr>
              <a:t>(Except U)</a:t>
            </a:r>
          </a:p>
        </p:txBody>
      </p:sp>
      <p:sp>
        <p:nvSpPr>
          <p:cNvPr id="45" name="Line 15"/>
          <p:cNvSpPr>
            <a:spLocks noChangeShapeType="1"/>
          </p:cNvSpPr>
          <p:nvPr/>
        </p:nvSpPr>
        <p:spPr bwMode="auto">
          <a:xfrm>
            <a:off x="838200" y="2514600"/>
            <a:ext cx="0" cy="457200"/>
          </a:xfrm>
          <a:prstGeom prst="line">
            <a:avLst/>
          </a:prstGeom>
          <a:noFill/>
          <a:ln w="9525">
            <a:solidFill>
              <a:schemeClr val="tx1"/>
            </a:solidFill>
            <a:round/>
            <a:headEnd/>
            <a:tailEnd type="triangle" w="med" len="med"/>
          </a:ln>
        </p:spPr>
        <p:txBody>
          <a:bodyPr/>
          <a:lstStyle/>
          <a:p>
            <a:endParaRPr lang="en-US"/>
          </a:p>
        </p:txBody>
      </p:sp>
      <p:sp>
        <p:nvSpPr>
          <p:cNvPr id="46" name="Rectangle 16"/>
          <p:cNvSpPr>
            <a:spLocks noChangeArrowheads="1"/>
          </p:cNvSpPr>
          <p:nvPr/>
        </p:nvSpPr>
        <p:spPr bwMode="auto">
          <a:xfrm>
            <a:off x="2667000" y="1905000"/>
            <a:ext cx="2971800" cy="338138"/>
          </a:xfrm>
          <a:prstGeom prst="rect">
            <a:avLst/>
          </a:prstGeom>
          <a:solidFill>
            <a:schemeClr val="bg1">
              <a:alpha val="80000"/>
            </a:schemeClr>
          </a:solidFill>
          <a:ln w="9525">
            <a:solidFill>
              <a:schemeClr val="tx2">
                <a:lumMod val="75000"/>
              </a:schemeClr>
            </a:solidFill>
            <a:miter lim="800000"/>
            <a:headEnd/>
            <a:tailEnd/>
          </a:ln>
        </p:spPr>
        <p:txBody>
          <a:bodyPr anchor="ctr">
            <a:spAutoFit/>
          </a:bodyPr>
          <a:lstStyle/>
          <a:p>
            <a:pPr algn="ctr">
              <a:defRPr/>
            </a:pPr>
            <a:r>
              <a:rPr lang="en-US" sz="1600" b="1" dirty="0">
                <a:cs typeface="Arial" pitchFamily="34" charset="0"/>
              </a:rPr>
              <a:t>2 - 7 Numeric or Alpha </a:t>
            </a:r>
          </a:p>
        </p:txBody>
      </p:sp>
      <p:sp>
        <p:nvSpPr>
          <p:cNvPr id="50" name="Rectangle 16"/>
          <p:cNvSpPr>
            <a:spLocks noChangeArrowheads="1"/>
          </p:cNvSpPr>
          <p:nvPr/>
        </p:nvSpPr>
        <p:spPr bwMode="auto">
          <a:xfrm>
            <a:off x="2743200" y="6019800"/>
            <a:ext cx="3886200" cy="457200"/>
          </a:xfrm>
          <a:prstGeom prst="rect">
            <a:avLst/>
          </a:prstGeom>
          <a:solidFill>
            <a:schemeClr val="bg1">
              <a:alpha val="80000"/>
            </a:schemeClr>
          </a:solidFill>
          <a:ln w="9525">
            <a:solidFill>
              <a:schemeClr val="tx2">
                <a:lumMod val="75000"/>
              </a:schemeClr>
            </a:solidFill>
            <a:miter lim="800000"/>
            <a:headEnd/>
            <a:tailEnd/>
          </a:ln>
        </p:spPr>
        <p:txBody>
          <a:bodyPr wrap="none" anchor="ctr"/>
          <a:lstStyle/>
          <a:p>
            <a:pPr algn="ctr">
              <a:defRPr/>
            </a:pPr>
            <a:r>
              <a:rPr lang="en-US" sz="3600" b="1" dirty="0">
                <a:cs typeface="Arial" pitchFamily="34" charset="0"/>
              </a:rPr>
              <a:t>3 – 7 Characters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fade">
                                      <p:cBhvr>
                                        <p:cTn id="12" dur="2000"/>
                                        <p:tgtEl>
                                          <p:spTgt spid="102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fade">
                                      <p:cBhvr>
                                        <p:cTn id="15" dur="2000"/>
                                        <p:tgtEl>
                                          <p:spTgt spid="1639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fade">
                                      <p:cBhvr>
                                        <p:cTn id="18" dur="2000"/>
                                        <p:tgtEl>
                                          <p:spTgt spid="1639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395"/>
                                        </p:tgtEl>
                                        <p:attrNameLst>
                                          <p:attrName>style.visibility</p:attrName>
                                        </p:attrNameLst>
                                      </p:cBhvr>
                                      <p:to>
                                        <p:strVal val="visible"/>
                                      </p:to>
                                    </p:set>
                                    <p:animEffect transition="in" filter="fade">
                                      <p:cBhvr>
                                        <p:cTn id="21" dur="2000"/>
                                        <p:tgtEl>
                                          <p:spTgt spid="163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20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000"/>
                                        <p:tgtEl>
                                          <p:spTgt spid="4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2000"/>
                                        <p:tgtEl>
                                          <p:spTgt spid="4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1000"/>
                                        <p:tgtEl>
                                          <p:spTgt spid="3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6398"/>
                                        </p:tgtEl>
                                        <p:attrNameLst>
                                          <p:attrName>style.visibility</p:attrName>
                                        </p:attrNameLst>
                                      </p:cBhvr>
                                      <p:to>
                                        <p:strVal val="visible"/>
                                      </p:to>
                                    </p:set>
                                    <p:animEffect transition="in" filter="fade">
                                      <p:cBhvr>
                                        <p:cTn id="78" dur="2000"/>
                                        <p:tgtEl>
                                          <p:spTgt spid="1639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399"/>
                                        </p:tgtEl>
                                        <p:attrNameLst>
                                          <p:attrName>style.visibility</p:attrName>
                                        </p:attrNameLst>
                                      </p:cBhvr>
                                      <p:to>
                                        <p:strVal val="visible"/>
                                      </p:to>
                                    </p:set>
                                    <p:animEffect transition="in" filter="fade">
                                      <p:cBhvr>
                                        <p:cTn id="81" dur="2000"/>
                                        <p:tgtEl>
                                          <p:spTgt spid="1639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400"/>
                                        </p:tgtEl>
                                        <p:attrNameLst>
                                          <p:attrName>style.visibility</p:attrName>
                                        </p:attrNameLst>
                                      </p:cBhvr>
                                      <p:to>
                                        <p:strVal val="visible"/>
                                      </p:to>
                                    </p:set>
                                    <p:animEffect transition="in" filter="fade">
                                      <p:cBhvr>
                                        <p:cTn id="84" dur="2000"/>
                                        <p:tgtEl>
                                          <p:spTgt spid="16400"/>
                                        </p:tgtEl>
                                      </p:cBhvr>
                                    </p:animEffect>
                                  </p:childTnLst>
                                </p:cTn>
                              </p:par>
                              <p:par>
                                <p:cTn id="85" presetID="10" presetClass="entr" presetSubtype="0" fill="hold" nodeType="withEffect">
                                  <p:stCondLst>
                                    <p:cond delay="0"/>
                                  </p:stCondLst>
                                  <p:childTnLst>
                                    <p:set>
                                      <p:cBhvr>
                                        <p:cTn id="86" dur="1" fill="hold">
                                          <p:stCondLst>
                                            <p:cond delay="0"/>
                                          </p:stCondLst>
                                        </p:cTn>
                                        <p:tgtEl>
                                          <p:spTgt spid="16402"/>
                                        </p:tgtEl>
                                        <p:attrNameLst>
                                          <p:attrName>style.visibility</p:attrName>
                                        </p:attrNameLst>
                                      </p:cBhvr>
                                      <p:to>
                                        <p:strVal val="visible"/>
                                      </p:to>
                                    </p:set>
                                    <p:animEffect transition="in" filter="fade">
                                      <p:cBhvr>
                                        <p:cTn id="87" dur="2000"/>
                                        <p:tgtEl>
                                          <p:spTgt spid="1640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259"/>
                                        </p:tgtEl>
                                        <p:attrNameLst>
                                          <p:attrName>style.visibility</p:attrName>
                                        </p:attrNameLst>
                                      </p:cBhvr>
                                      <p:to>
                                        <p:strVal val="visible"/>
                                      </p:to>
                                    </p:set>
                                    <p:animEffect transition="in" filter="fade">
                                      <p:cBhvr>
                                        <p:cTn id="90" dur="2000"/>
                                        <p:tgtEl>
                                          <p:spTgt spid="1025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257"/>
                                        </p:tgtEl>
                                        <p:attrNameLst>
                                          <p:attrName>style.visibility</p:attrName>
                                        </p:attrNameLst>
                                      </p:cBhvr>
                                      <p:to>
                                        <p:strVal val="visible"/>
                                      </p:to>
                                    </p:set>
                                    <p:animEffect transition="in" filter="fade">
                                      <p:cBhvr>
                                        <p:cTn id="93" dur="2000"/>
                                        <p:tgtEl>
                                          <p:spTgt spid="102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2000"/>
                                        <p:tgtEl>
                                          <p:spTgt spid="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2000"/>
                                        <p:tgtEl>
                                          <p:spTgt spid="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P spid="16394" grpId="0" animBg="1"/>
      <p:bldP spid="16395" grpId="0" animBg="1"/>
      <p:bldP spid="10252" grpId="0" animBg="1"/>
      <p:bldP spid="16398" grpId="0" animBg="1"/>
      <p:bldP spid="16399" grpId="0" animBg="1"/>
      <p:bldP spid="16400" grpId="0" animBg="1"/>
      <p:bldP spid="10257" grpId="0" animBg="1"/>
      <p:bldP spid="10259" grpId="0" animBg="1"/>
      <p:bldP spid="29" grpId="0" animBg="1"/>
      <p:bldP spid="30" grpId="0" animBg="1"/>
      <p:bldP spid="31" grpId="0" animBg="1"/>
      <p:bldP spid="34" grpId="0" animBg="1"/>
      <p:bldP spid="35" grpId="0" animBg="1"/>
      <p:bldP spid="36" grpId="0" animBg="1"/>
      <p:bldP spid="37" grpId="0"/>
      <p:bldP spid="38" grpId="0" animBg="1"/>
      <p:bldP spid="39" grpId="0" animBg="1"/>
      <p:bldP spid="40" grpId="0" animBg="1"/>
      <p:bldP spid="41" grpId="0"/>
      <p:bldP spid="42" grpId="0" animBg="1"/>
      <p:bldP spid="43" grpId="0" animBg="1"/>
      <p:bldP spid="44" grpId="0" animBg="1"/>
      <p:bldP spid="45" grpId="0" animBg="1"/>
      <p:bldP spid="46"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sz="2400" dirty="0" smtClean="0">
                <a:solidFill>
                  <a:schemeClr val="tx1"/>
                </a:solidFill>
                <a:latin typeface="+mn-lt"/>
              </a:rPr>
              <a:t>Coding and Use of 7</a:t>
            </a:r>
            <a:r>
              <a:rPr lang="en-US" sz="2400" baseline="30000" dirty="0" smtClean="0">
                <a:solidFill>
                  <a:schemeClr val="tx1"/>
                </a:solidFill>
                <a:latin typeface="+mn-lt"/>
              </a:rPr>
              <a:t>th</a:t>
            </a:r>
            <a:r>
              <a:rPr lang="en-US" sz="2400" dirty="0" smtClean="0">
                <a:solidFill>
                  <a:schemeClr val="tx1"/>
                </a:solidFill>
                <a:latin typeface="+mn-lt"/>
              </a:rPr>
              <a:t> Character</a:t>
            </a:r>
          </a:p>
        </p:txBody>
      </p:sp>
      <p:sp>
        <p:nvSpPr>
          <p:cNvPr id="52228" name="Text Placeholder 5"/>
          <p:cNvSpPr>
            <a:spLocks noGrp="1"/>
          </p:cNvSpPr>
          <p:nvPr>
            <p:ph type="body" sz="half" idx="2"/>
          </p:nvPr>
        </p:nvSpPr>
        <p:spPr>
          <a:xfrm>
            <a:off x="381000" y="1524001"/>
            <a:ext cx="2438400" cy="4114800"/>
          </a:xfrm>
          <a:solidFill>
            <a:schemeClr val="accent5">
              <a:lumMod val="75000"/>
            </a:schemeClr>
          </a:solidFill>
        </p:spPr>
        <p:txBody>
          <a:bodyPr/>
          <a:lstStyle/>
          <a:p>
            <a:pPr>
              <a:buFontTx/>
              <a:buChar char="•"/>
              <a:defRPr/>
            </a:pPr>
            <a:r>
              <a:rPr lang="en-US" sz="2400" dirty="0" smtClean="0">
                <a:solidFill>
                  <a:schemeClr val="tx1"/>
                </a:solidFill>
                <a:latin typeface="+mn-lt"/>
              </a:rPr>
              <a:t>Obstetrics</a:t>
            </a:r>
          </a:p>
          <a:p>
            <a:pPr>
              <a:buFontTx/>
              <a:buChar char="•"/>
              <a:defRPr/>
            </a:pPr>
            <a:r>
              <a:rPr lang="en-US" sz="2400" dirty="0" smtClean="0">
                <a:solidFill>
                  <a:schemeClr val="tx1"/>
                </a:solidFill>
                <a:latin typeface="+mn-lt"/>
              </a:rPr>
              <a:t>Injury</a:t>
            </a:r>
          </a:p>
          <a:p>
            <a:pPr>
              <a:buFontTx/>
              <a:buChar char="•"/>
              <a:defRPr/>
            </a:pPr>
            <a:r>
              <a:rPr lang="en-US" sz="2400" dirty="0" smtClean="0">
                <a:solidFill>
                  <a:schemeClr val="tx1"/>
                </a:solidFill>
                <a:latin typeface="+mn-lt"/>
              </a:rPr>
              <a:t>External cause</a:t>
            </a:r>
          </a:p>
          <a:p>
            <a:pPr>
              <a:buFontTx/>
              <a:buChar char="•"/>
              <a:defRPr/>
            </a:pPr>
            <a:endParaRPr lang="en-US" sz="2400" dirty="0" smtClean="0">
              <a:solidFill>
                <a:schemeClr val="tx1"/>
              </a:solidFill>
              <a:latin typeface="+mn-lt"/>
            </a:endParaRPr>
          </a:p>
          <a:p>
            <a:pPr>
              <a:buFontTx/>
              <a:buChar char="•"/>
              <a:defRPr/>
            </a:pPr>
            <a:r>
              <a:rPr lang="en-US" sz="2400" dirty="0" smtClean="0">
                <a:solidFill>
                  <a:schemeClr val="tx1"/>
                </a:solidFill>
                <a:latin typeface="+mn-lt"/>
              </a:rPr>
              <a:t>Either alpha or numeric</a:t>
            </a:r>
          </a:p>
          <a:p>
            <a:pPr>
              <a:buFontTx/>
              <a:buChar char="•"/>
              <a:defRPr/>
            </a:pPr>
            <a:endParaRPr lang="en-US" sz="2400" dirty="0" smtClean="0">
              <a:solidFill>
                <a:schemeClr val="tx1"/>
              </a:solidFill>
              <a:latin typeface="+mn-lt"/>
            </a:endParaRPr>
          </a:p>
          <a:p>
            <a:pPr>
              <a:buFontTx/>
              <a:buChar char="•"/>
              <a:defRPr/>
            </a:pPr>
            <a:r>
              <a:rPr lang="en-US" sz="2400" dirty="0" smtClean="0">
                <a:solidFill>
                  <a:schemeClr val="tx1"/>
                </a:solidFill>
                <a:latin typeface="+mn-lt"/>
              </a:rPr>
              <a:t>Placeholder X</a:t>
            </a:r>
          </a:p>
          <a:p>
            <a:pPr>
              <a:buFontTx/>
              <a:buChar char="•"/>
              <a:defRPr/>
            </a:pPr>
            <a:r>
              <a:rPr lang="en-US" sz="2400" dirty="0" smtClean="0">
                <a:solidFill>
                  <a:schemeClr val="tx1"/>
                </a:solidFill>
                <a:latin typeface="+mn-lt"/>
              </a:rPr>
              <a:t>Meanings vary</a:t>
            </a:r>
          </a:p>
          <a:p>
            <a:pPr>
              <a:defRPr/>
            </a:pPr>
            <a:endParaRPr lang="en-US" dirty="0" smtClean="0">
              <a:solidFill>
                <a:schemeClr val="tx1"/>
              </a:solidFill>
              <a:latin typeface="+mn-lt"/>
            </a:endParaRPr>
          </a:p>
        </p:txBody>
      </p:sp>
      <p:sp>
        <p:nvSpPr>
          <p:cNvPr id="3" name="Slide Number Placeholder 2"/>
          <p:cNvSpPr>
            <a:spLocks noGrp="1"/>
          </p:cNvSpPr>
          <p:nvPr>
            <p:ph type="sldNum" sz="quarter" idx="12"/>
          </p:nvPr>
        </p:nvSpPr>
        <p:spPr/>
        <p:txBody>
          <a:bodyPr/>
          <a:lstStyle/>
          <a:p>
            <a:pPr>
              <a:defRPr/>
            </a:pPr>
            <a:fld id="{96E0AC51-DEF1-447D-BEE7-6D6AF58542D5}" type="slidenum">
              <a:rPr lang="en-US" smtClean="0"/>
              <a:pPr>
                <a:defRPr/>
              </a:pPr>
              <a:t>31</a:t>
            </a:fld>
            <a:endParaRPr lang="en-US"/>
          </a:p>
        </p:txBody>
      </p:sp>
      <p:graphicFrame>
        <p:nvGraphicFramePr>
          <p:cNvPr id="6" name="Diagram 5"/>
          <p:cNvGraphicFramePr/>
          <p:nvPr/>
        </p:nvGraphicFramePr>
        <p:xfrm>
          <a:off x="2819400" y="1447800"/>
          <a:ext cx="6324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dirty="0" smtClean="0">
                <a:solidFill>
                  <a:schemeClr val="tx1"/>
                </a:solidFill>
                <a:latin typeface="+mn-lt"/>
              </a:rPr>
              <a:t>Coding and Use of 7</a:t>
            </a:r>
            <a:r>
              <a:rPr lang="en-US" baseline="30000" dirty="0" smtClean="0">
                <a:solidFill>
                  <a:schemeClr val="tx1"/>
                </a:solidFill>
                <a:latin typeface="+mn-lt"/>
              </a:rPr>
              <a:t>th</a:t>
            </a:r>
            <a:r>
              <a:rPr lang="en-US" dirty="0" smtClean="0">
                <a:solidFill>
                  <a:schemeClr val="tx1"/>
                </a:solidFill>
                <a:latin typeface="+mn-lt"/>
              </a:rPr>
              <a:t> Character</a:t>
            </a:r>
          </a:p>
        </p:txBody>
      </p:sp>
      <p:sp>
        <p:nvSpPr>
          <p:cNvPr id="5" name="Slide Number Placeholder 4"/>
          <p:cNvSpPr>
            <a:spLocks noGrp="1"/>
          </p:cNvSpPr>
          <p:nvPr>
            <p:ph type="sldNum" sz="quarter" idx="12"/>
          </p:nvPr>
        </p:nvSpPr>
        <p:spPr/>
        <p:txBody>
          <a:bodyPr/>
          <a:lstStyle/>
          <a:p>
            <a:pPr>
              <a:defRPr/>
            </a:pPr>
            <a:fld id="{54074640-2E63-447A-80BF-D0E7B0A55BA3}" type="slidenum">
              <a:rPr lang="en-US" smtClean="0"/>
              <a:pPr>
                <a:defRPr/>
              </a:pPr>
              <a:t>32</a:t>
            </a:fld>
            <a:endParaRPr lang="en-US"/>
          </a:p>
        </p:txBody>
      </p:sp>
      <p:sp>
        <p:nvSpPr>
          <p:cNvPr id="53252" name="TextBox 5"/>
          <p:cNvSpPr txBox="1">
            <a:spLocks noChangeArrowheads="1"/>
          </p:cNvSpPr>
          <p:nvPr/>
        </p:nvSpPr>
        <p:spPr bwMode="auto">
          <a:xfrm>
            <a:off x="304800" y="1676400"/>
            <a:ext cx="8382000" cy="954107"/>
          </a:xfrm>
          <a:prstGeom prst="rect">
            <a:avLst/>
          </a:prstGeom>
          <a:solidFill>
            <a:schemeClr val="bg1"/>
          </a:solidFill>
          <a:ln w="9525">
            <a:noFill/>
            <a:miter lim="800000"/>
            <a:headEnd/>
            <a:tailEnd/>
          </a:ln>
        </p:spPr>
        <p:txBody>
          <a:bodyPr wrap="square">
            <a:spAutoFit/>
          </a:bodyPr>
          <a:lstStyle/>
          <a:p>
            <a:r>
              <a:rPr lang="en-US" sz="2800" dirty="0"/>
              <a:t>Aftercare </a:t>
            </a:r>
            <a:r>
              <a:rPr lang="en-US" sz="2800" dirty="0" smtClean="0"/>
              <a:t> - Z </a:t>
            </a:r>
            <a:r>
              <a:rPr lang="en-US" sz="2800" dirty="0"/>
              <a:t>codes are not used for aftercare for injuries</a:t>
            </a:r>
          </a:p>
        </p:txBody>
      </p:sp>
      <p:sp>
        <p:nvSpPr>
          <p:cNvPr id="7" name="TextBox 6"/>
          <p:cNvSpPr txBox="1"/>
          <p:nvPr/>
        </p:nvSpPr>
        <p:spPr>
          <a:xfrm>
            <a:off x="228600" y="2819400"/>
            <a:ext cx="8686800" cy="1661993"/>
          </a:xfrm>
          <a:prstGeom prst="rect">
            <a:avLst/>
          </a:prstGeom>
          <a:solidFill>
            <a:schemeClr val="bg1"/>
          </a:solidFill>
        </p:spPr>
        <p:txBody>
          <a:bodyPr>
            <a:spAutoFit/>
          </a:bodyPr>
          <a:lstStyle/>
          <a:p>
            <a:pPr>
              <a:defRPr/>
            </a:pPr>
            <a:endParaRPr lang="en-US" b="1" dirty="0" smtClean="0"/>
          </a:p>
          <a:p>
            <a:pPr>
              <a:defRPr/>
            </a:pPr>
            <a:r>
              <a:rPr lang="en-US" sz="2800" dirty="0" smtClean="0"/>
              <a:t>Combination </a:t>
            </a:r>
            <a:r>
              <a:rPr lang="en-US" sz="2800" dirty="0"/>
              <a:t>codes for poisonings and external cause (accidental, intentional self-harm, assault, undetermined)</a:t>
            </a:r>
          </a:p>
        </p:txBody>
      </p:sp>
      <p:sp>
        <p:nvSpPr>
          <p:cNvPr id="8" name="TextBox 7"/>
          <p:cNvSpPr txBox="1"/>
          <p:nvPr/>
        </p:nvSpPr>
        <p:spPr>
          <a:xfrm>
            <a:off x="228600" y="4495800"/>
            <a:ext cx="8610600" cy="954107"/>
          </a:xfrm>
          <a:prstGeom prst="rect">
            <a:avLst/>
          </a:prstGeom>
          <a:solidFill>
            <a:schemeClr val="bg1"/>
          </a:solidFill>
        </p:spPr>
        <p:txBody>
          <a:bodyPr>
            <a:spAutoFit/>
          </a:bodyPr>
          <a:lstStyle/>
          <a:p>
            <a:pPr>
              <a:defRPr/>
            </a:pPr>
            <a:r>
              <a:rPr lang="en-US" sz="2800" dirty="0"/>
              <a:t>Chapter 15 – represents fetus in multiple gestation affected by condition being coded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mn-lt"/>
              </a:rPr>
              <a:t>NEC and </a:t>
            </a:r>
            <a:r>
              <a:rPr lang="en-US" dirty="0" err="1" smtClean="0">
                <a:solidFill>
                  <a:schemeClr val="tx1"/>
                </a:solidFill>
                <a:latin typeface="+mn-lt"/>
              </a:rPr>
              <a:t>NOS</a:t>
            </a:r>
            <a:endParaRPr lang="en-US" dirty="0">
              <a:solidFill>
                <a:schemeClr val="tx1"/>
              </a:solidFill>
              <a:latin typeface="+mn-lt"/>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solidFill>
                  <a:schemeClr val="tx1"/>
                </a:solidFill>
                <a:latin typeface="+mn-lt"/>
              </a:rPr>
              <a:t>Same meaning in both ICD-9-CM and ICD-10-CM</a:t>
            </a:r>
          </a:p>
          <a:p>
            <a:r>
              <a:rPr lang="en-US" dirty="0" smtClean="0">
                <a:solidFill>
                  <a:schemeClr val="tx1"/>
                </a:solidFill>
                <a:latin typeface="+mn-lt"/>
              </a:rPr>
              <a:t>NEC  - “Not elsewhere classifiable” </a:t>
            </a:r>
          </a:p>
          <a:p>
            <a:pPr>
              <a:buNone/>
            </a:pPr>
            <a:r>
              <a:rPr lang="en-US" dirty="0" smtClean="0">
                <a:solidFill>
                  <a:schemeClr val="tx1"/>
                </a:solidFill>
                <a:latin typeface="+mn-lt"/>
              </a:rPr>
              <a:t>	This abbreviation in the Tabular represents “other specified”. When a specific code is not available for a condition the Tabular includes an NEC entry under a code to identify the code as the “other specified” code. </a:t>
            </a:r>
          </a:p>
          <a:p>
            <a:r>
              <a:rPr lang="en-US" dirty="0" err="1" smtClean="0">
                <a:solidFill>
                  <a:schemeClr val="tx1"/>
                </a:solidFill>
                <a:latin typeface="+mn-lt"/>
              </a:rPr>
              <a:t>NOS</a:t>
            </a:r>
            <a:r>
              <a:rPr lang="en-US" dirty="0" smtClean="0">
                <a:solidFill>
                  <a:schemeClr val="tx1"/>
                </a:solidFill>
                <a:latin typeface="+mn-lt"/>
              </a:rPr>
              <a:t> - “Not otherwise specified” </a:t>
            </a:r>
          </a:p>
          <a:p>
            <a:pPr>
              <a:buNone/>
            </a:pPr>
            <a:r>
              <a:rPr lang="en-US" dirty="0" smtClean="0">
                <a:solidFill>
                  <a:schemeClr val="tx1"/>
                </a:solidFill>
                <a:latin typeface="+mn-lt"/>
              </a:rPr>
              <a:t>	This abbreviation is the equivalent of unspecified. </a:t>
            </a:r>
          </a:p>
          <a:p>
            <a:pPr>
              <a:buNone/>
            </a:pP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38200"/>
          </a:xfrm>
        </p:spPr>
        <p:txBody>
          <a:bodyPr/>
          <a:lstStyle/>
          <a:p>
            <a:r>
              <a:rPr lang="en-US" dirty="0" smtClean="0">
                <a:solidFill>
                  <a:schemeClr val="tx1"/>
                </a:solidFill>
                <a:latin typeface="+mn-lt"/>
              </a:rPr>
              <a:t>Punctuation</a:t>
            </a:r>
            <a:endParaRPr lang="en-US" dirty="0">
              <a:solidFill>
                <a:schemeClr val="tx1"/>
              </a:solidFill>
              <a:latin typeface="+mn-lt"/>
            </a:endParaRPr>
          </a:p>
        </p:txBody>
      </p:sp>
      <p:sp>
        <p:nvSpPr>
          <p:cNvPr id="3" name="Content Placeholder 2"/>
          <p:cNvSpPr>
            <a:spLocks noGrp="1"/>
          </p:cNvSpPr>
          <p:nvPr>
            <p:ph idx="1"/>
          </p:nvPr>
        </p:nvSpPr>
        <p:spPr>
          <a:xfrm>
            <a:off x="457200" y="990600"/>
            <a:ext cx="8229600" cy="5562600"/>
          </a:xfrm>
        </p:spPr>
        <p:txBody>
          <a:bodyPr>
            <a:normAutofit fontScale="62500" lnSpcReduction="20000"/>
          </a:bodyPr>
          <a:lstStyle/>
          <a:p>
            <a:endParaRPr lang="en-US" dirty="0" smtClean="0">
              <a:solidFill>
                <a:schemeClr val="tx1"/>
              </a:solidFill>
              <a:latin typeface="+mn-lt"/>
            </a:endParaRPr>
          </a:p>
          <a:p>
            <a:pPr>
              <a:buNone/>
            </a:pPr>
            <a:r>
              <a:rPr lang="en-US" sz="4100" dirty="0" smtClean="0">
                <a:solidFill>
                  <a:schemeClr val="tx1"/>
                </a:solidFill>
                <a:latin typeface="+mn-lt"/>
              </a:rPr>
              <a:t>Same in ICD-9-CM as in ICD-10-CM</a:t>
            </a:r>
          </a:p>
          <a:p>
            <a:pPr>
              <a:buNone/>
            </a:pPr>
            <a:r>
              <a:rPr lang="en-US" sz="4100" dirty="0" smtClean="0">
                <a:solidFill>
                  <a:schemeClr val="tx1"/>
                </a:solidFill>
                <a:latin typeface="+mn-lt"/>
              </a:rPr>
              <a:t>[ ] - Brackets are used in the tabular list to enclose synonyms, alternative wording or explanatory phrases. Brackets are used in the Index to identify manifestation codes. </a:t>
            </a:r>
          </a:p>
          <a:p>
            <a:pPr>
              <a:buNone/>
            </a:pPr>
            <a:r>
              <a:rPr lang="en-US" sz="4100" dirty="0" smtClean="0">
                <a:solidFill>
                  <a:schemeClr val="tx1"/>
                </a:solidFill>
                <a:latin typeface="+mn-lt"/>
              </a:rPr>
              <a:t>( ) - Parentheses are used in both the Index and Tabular to enclose supplementary words that may be present or absent in the statement of a disease or procedure without affecting the code number to which it is assigned. The terms within the parentheses are referred to as nonessential modifiers. </a:t>
            </a:r>
          </a:p>
          <a:p>
            <a:pPr>
              <a:buNone/>
            </a:pPr>
            <a:r>
              <a:rPr lang="en-US" sz="4100" dirty="0" smtClean="0">
                <a:solidFill>
                  <a:schemeClr val="tx1"/>
                </a:solidFill>
                <a:latin typeface="+mn-lt"/>
              </a:rPr>
              <a:t>:  - Colons are used in the Tabular List after an incomplete term which needs one or more of the modifiers following the colon to make it assignable to a given category. </a:t>
            </a:r>
          </a:p>
          <a:p>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solidFill>
                  <a:schemeClr val="tx1"/>
                </a:solidFill>
                <a:latin typeface="+mn-lt"/>
              </a:rPr>
              <a:t>NOTES</a:t>
            </a:r>
            <a:endParaRPr lang="en-US" dirty="0">
              <a:solidFill>
                <a:schemeClr val="tx1"/>
              </a:solidFill>
              <a:latin typeface="+mn-lt"/>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dirty="0" smtClean="0">
                <a:solidFill>
                  <a:schemeClr val="tx1"/>
                </a:solidFill>
                <a:latin typeface="+mn-lt"/>
              </a:rPr>
              <a:t>Includes and Inclusion Terms are the same in ICD-9-CM as in ICD-10-CM</a:t>
            </a:r>
          </a:p>
          <a:p>
            <a:pPr>
              <a:buNone/>
            </a:pPr>
            <a:r>
              <a:rPr lang="en-US" dirty="0" smtClean="0">
                <a:solidFill>
                  <a:schemeClr val="tx1"/>
                </a:solidFill>
                <a:latin typeface="+mn-lt"/>
              </a:rPr>
              <a:t>ICD-9-CM has one note for Excludes</a:t>
            </a:r>
          </a:p>
          <a:p>
            <a:pPr>
              <a:buNone/>
            </a:pPr>
            <a:r>
              <a:rPr lang="en-US" dirty="0" smtClean="0">
                <a:solidFill>
                  <a:schemeClr val="tx1"/>
                </a:solidFill>
                <a:latin typeface="+mn-lt"/>
              </a:rPr>
              <a:t>ICD-10-CM has</a:t>
            </a:r>
          </a:p>
          <a:p>
            <a:r>
              <a:rPr lang="en-US" dirty="0" smtClean="0">
                <a:solidFill>
                  <a:schemeClr val="tx1"/>
                </a:solidFill>
                <a:latin typeface="+mn-lt"/>
              </a:rPr>
              <a:t>Excludes 1 – NOT CODED HERE!  </a:t>
            </a:r>
          </a:p>
          <a:p>
            <a:pPr>
              <a:buNone/>
            </a:pPr>
            <a:r>
              <a:rPr lang="en-US" dirty="0" smtClean="0">
                <a:solidFill>
                  <a:schemeClr val="tx1"/>
                </a:solidFill>
                <a:latin typeface="+mn-lt"/>
              </a:rPr>
              <a:t>	The two conditions cannot occur together.</a:t>
            </a:r>
          </a:p>
          <a:p>
            <a:r>
              <a:rPr lang="en-US" dirty="0" smtClean="0">
                <a:solidFill>
                  <a:schemeClr val="tx1"/>
                </a:solidFill>
                <a:latin typeface="+mn-lt"/>
              </a:rPr>
              <a:t>Excludes</a:t>
            </a:r>
            <a:r>
              <a:rPr lang="en-US" baseline="0" dirty="0" smtClean="0">
                <a:solidFill>
                  <a:schemeClr val="tx1"/>
                </a:solidFill>
                <a:latin typeface="+mn-lt"/>
              </a:rPr>
              <a:t> 2 – Not included</a:t>
            </a:r>
            <a:r>
              <a:rPr lang="en-US" dirty="0" smtClean="0">
                <a:solidFill>
                  <a:schemeClr val="tx1"/>
                </a:solidFill>
                <a:latin typeface="+mn-lt"/>
              </a:rPr>
              <a:t> here.   Must use a second code if both conditions are present.</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solidFill>
                  <a:schemeClr val="tx1"/>
                </a:solidFill>
                <a:latin typeface="+mn-lt"/>
              </a:rPr>
              <a:t>See – See Also – And - With</a:t>
            </a:r>
            <a:endParaRPr lang="en-US" dirty="0">
              <a:solidFill>
                <a:schemeClr val="tx1"/>
              </a:solidFill>
              <a:latin typeface="+mn-lt"/>
            </a:endParaRPr>
          </a:p>
        </p:txBody>
      </p:sp>
      <p:sp>
        <p:nvSpPr>
          <p:cNvPr id="3" name="Content Placeholder 2"/>
          <p:cNvSpPr>
            <a:spLocks noGrp="1"/>
          </p:cNvSpPr>
          <p:nvPr>
            <p:ph idx="1"/>
          </p:nvPr>
        </p:nvSpPr>
        <p:spPr>
          <a:xfrm>
            <a:off x="457200" y="1219201"/>
            <a:ext cx="8229600" cy="4495800"/>
          </a:xfrm>
        </p:spPr>
        <p:txBody>
          <a:bodyPr>
            <a:normAutofit lnSpcReduction="10000"/>
          </a:bodyPr>
          <a:lstStyle/>
          <a:p>
            <a:pPr>
              <a:buNone/>
            </a:pPr>
            <a:r>
              <a:rPr lang="en-US" dirty="0" smtClean="0">
                <a:solidFill>
                  <a:schemeClr val="tx1"/>
                </a:solidFill>
                <a:latin typeface="+mn-lt"/>
              </a:rPr>
              <a:t>Same meaning in ICD-9-CM and ICD-10-CM</a:t>
            </a:r>
          </a:p>
          <a:p>
            <a:r>
              <a:rPr lang="en-US" dirty="0" smtClean="0">
                <a:solidFill>
                  <a:schemeClr val="tx1"/>
                </a:solidFill>
                <a:latin typeface="+mn-lt"/>
              </a:rPr>
              <a:t>See – must go to the category referenced for the correct code</a:t>
            </a:r>
          </a:p>
          <a:p>
            <a:r>
              <a:rPr lang="en-US" dirty="0" smtClean="0">
                <a:solidFill>
                  <a:schemeClr val="tx1"/>
                </a:solidFill>
                <a:latin typeface="+mn-lt"/>
              </a:rPr>
              <a:t>See Also – another category may be appropriate, but if this category provides the needed code, you may use it</a:t>
            </a:r>
          </a:p>
          <a:p>
            <a:r>
              <a:rPr lang="en-US" dirty="0" smtClean="0">
                <a:solidFill>
                  <a:schemeClr val="tx1"/>
                </a:solidFill>
                <a:latin typeface="+mn-lt"/>
              </a:rPr>
              <a:t>And – means and/or</a:t>
            </a:r>
          </a:p>
          <a:p>
            <a:r>
              <a:rPr lang="en-US" dirty="0" smtClean="0">
                <a:solidFill>
                  <a:schemeClr val="tx1"/>
                </a:solidFill>
                <a:latin typeface="+mn-lt"/>
              </a:rPr>
              <a:t>With – additional information, not necessarily in alphabetical order</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solidFill>
                  <a:schemeClr val="tx1"/>
                </a:solidFill>
                <a:latin typeface="+mn-lt"/>
              </a:rPr>
              <a:t>Steps to Correct Coding</a:t>
            </a:r>
            <a:endParaRPr lang="en-US" dirty="0">
              <a:solidFill>
                <a:schemeClr val="tx1"/>
              </a:solidFill>
              <a:latin typeface="+mn-lt"/>
            </a:endParaRPr>
          </a:p>
        </p:txBody>
      </p:sp>
      <p:sp>
        <p:nvSpPr>
          <p:cNvPr id="3" name="Content Placeholder 2"/>
          <p:cNvSpPr>
            <a:spLocks noGrp="1"/>
          </p:cNvSpPr>
          <p:nvPr>
            <p:ph idx="1"/>
          </p:nvPr>
        </p:nvSpPr>
        <p:spPr>
          <a:xfrm>
            <a:off x="457200" y="1219200"/>
            <a:ext cx="8229600" cy="5029199"/>
          </a:xfrm>
        </p:spPr>
        <p:txBody>
          <a:bodyPr>
            <a:normAutofit fontScale="92500" lnSpcReduction="20000"/>
          </a:bodyPr>
          <a:lstStyle/>
          <a:p>
            <a:r>
              <a:rPr lang="en-US" dirty="0" smtClean="0">
                <a:solidFill>
                  <a:schemeClr val="tx1"/>
                </a:solidFill>
                <a:latin typeface="+mn-lt"/>
              </a:rPr>
              <a:t>In determining the first-listed diagnosis the coding conventions of ICD-9-CM, as well as the general and disease specific guidelines take precedence over the outpatient guidelines. </a:t>
            </a:r>
          </a:p>
          <a:p>
            <a:r>
              <a:rPr lang="en-US" dirty="0" smtClean="0">
                <a:solidFill>
                  <a:schemeClr val="tx1"/>
                </a:solidFill>
                <a:latin typeface="+mn-lt"/>
              </a:rPr>
              <a:t>Diagnoses often are not established at the time of the initial encounter/visit. It may take two or more visits before the diagnosis is confirmed. </a:t>
            </a:r>
          </a:p>
          <a:p>
            <a:r>
              <a:rPr lang="en-US" dirty="0" smtClean="0">
                <a:solidFill>
                  <a:schemeClr val="tx1"/>
                </a:solidFill>
                <a:latin typeface="+mn-lt"/>
              </a:rPr>
              <a:t>The most critical rule involves beginning the search for the correct code assignment through the Alphabetic Index. Never begin searching initially in the Tabular List as this will lead to coding errors. </a:t>
            </a: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04800" y="228600"/>
            <a:ext cx="8229600" cy="1143000"/>
          </a:xfrm>
        </p:spPr>
        <p:txBody>
          <a:bodyPr/>
          <a:lstStyle/>
          <a:p>
            <a:r>
              <a:rPr lang="en-US" dirty="0">
                <a:solidFill>
                  <a:schemeClr val="tx1"/>
                </a:solidFill>
                <a:latin typeface="+mn-lt"/>
              </a:rPr>
              <a:t>Steps to </a:t>
            </a:r>
            <a:r>
              <a:rPr lang="en-US" dirty="0" smtClean="0">
                <a:solidFill>
                  <a:schemeClr val="tx1"/>
                </a:solidFill>
                <a:latin typeface="+mn-lt"/>
              </a:rPr>
              <a:t>Correct </a:t>
            </a:r>
            <a:r>
              <a:rPr lang="en-US" dirty="0">
                <a:solidFill>
                  <a:schemeClr val="tx1"/>
                </a:solidFill>
                <a:latin typeface="+mn-lt"/>
              </a:rPr>
              <a:t>Coding</a:t>
            </a:r>
          </a:p>
        </p:txBody>
      </p:sp>
      <p:sp>
        <p:nvSpPr>
          <p:cNvPr id="75779" name="Rectangle 3"/>
          <p:cNvSpPr>
            <a:spLocks noGrp="1" noChangeArrowheads="1"/>
          </p:cNvSpPr>
          <p:nvPr>
            <p:ph idx="1"/>
          </p:nvPr>
        </p:nvSpPr>
        <p:spPr>
          <a:xfrm>
            <a:off x="457200" y="1447800"/>
            <a:ext cx="8077200" cy="4191000"/>
          </a:xfrm>
        </p:spPr>
        <p:txBody>
          <a:bodyPr>
            <a:normAutofit fontScale="85000" lnSpcReduction="10000"/>
          </a:bodyPr>
          <a:lstStyle/>
          <a:p>
            <a:pPr>
              <a:buNone/>
            </a:pPr>
            <a:r>
              <a:rPr lang="en-US" dirty="0" smtClean="0">
                <a:solidFill>
                  <a:schemeClr val="tx1"/>
                </a:solidFill>
                <a:latin typeface="+mn-lt"/>
              </a:rPr>
              <a:t>ICD-9</a:t>
            </a:r>
          </a:p>
          <a:p>
            <a:r>
              <a:rPr lang="en-US" dirty="0" smtClean="0">
                <a:solidFill>
                  <a:schemeClr val="tx1"/>
                </a:solidFill>
                <a:latin typeface="+mn-lt"/>
              </a:rPr>
              <a:t>The </a:t>
            </a:r>
            <a:r>
              <a:rPr lang="en-US" dirty="0">
                <a:solidFill>
                  <a:schemeClr val="tx1"/>
                </a:solidFill>
                <a:latin typeface="+mn-lt"/>
              </a:rPr>
              <a:t>appropriate code or codes from 001.0 through </a:t>
            </a:r>
            <a:r>
              <a:rPr lang="en-US" dirty="0" err="1">
                <a:solidFill>
                  <a:schemeClr val="tx1"/>
                </a:solidFill>
                <a:latin typeface="+mn-lt"/>
              </a:rPr>
              <a:t>V83.89</a:t>
            </a:r>
            <a:r>
              <a:rPr lang="en-US" dirty="0">
                <a:solidFill>
                  <a:schemeClr val="tx1"/>
                </a:solidFill>
                <a:latin typeface="+mn-lt"/>
              </a:rPr>
              <a:t> must be used to identify diagnoses, symptoms, conditions, problems, complaints, or other reason(s) for the encounter/visit</a:t>
            </a:r>
            <a:r>
              <a:rPr lang="en-US" dirty="0" smtClean="0">
                <a:solidFill>
                  <a:schemeClr val="tx1"/>
                </a:solidFill>
                <a:latin typeface="+mn-lt"/>
              </a:rPr>
              <a:t>.</a:t>
            </a:r>
          </a:p>
          <a:p>
            <a:pPr>
              <a:buNone/>
            </a:pPr>
            <a:r>
              <a:rPr lang="en-US" dirty="0" smtClean="0">
                <a:solidFill>
                  <a:schemeClr val="tx1"/>
                </a:solidFill>
                <a:latin typeface="+mn-lt"/>
              </a:rPr>
              <a:t>ICD-10</a:t>
            </a:r>
          </a:p>
          <a:p>
            <a:r>
              <a:rPr lang="en-US" dirty="0" smtClean="0">
                <a:solidFill>
                  <a:schemeClr val="tx1"/>
                </a:solidFill>
                <a:latin typeface="+mn-lt"/>
              </a:rPr>
              <a:t>The appropriate code or codes from </a:t>
            </a:r>
            <a:r>
              <a:rPr lang="en-US" dirty="0" err="1" smtClean="0">
                <a:solidFill>
                  <a:schemeClr val="tx1"/>
                </a:solidFill>
                <a:latin typeface="+mn-lt"/>
              </a:rPr>
              <a:t>A00.0</a:t>
            </a:r>
            <a:r>
              <a:rPr lang="en-US" dirty="0" smtClean="0">
                <a:solidFill>
                  <a:schemeClr val="tx1"/>
                </a:solidFill>
                <a:latin typeface="+mn-lt"/>
              </a:rPr>
              <a:t> through </a:t>
            </a:r>
            <a:r>
              <a:rPr lang="en-US" dirty="0" err="1" smtClean="0">
                <a:solidFill>
                  <a:schemeClr val="tx1"/>
                </a:solidFill>
                <a:latin typeface="+mn-lt"/>
              </a:rPr>
              <a:t>T88.9</a:t>
            </a:r>
            <a:r>
              <a:rPr lang="en-US" dirty="0" smtClean="0">
                <a:solidFill>
                  <a:schemeClr val="tx1"/>
                </a:solidFill>
                <a:latin typeface="+mn-lt"/>
              </a:rPr>
              <a:t>, </a:t>
            </a:r>
            <a:r>
              <a:rPr lang="en-US" dirty="0" err="1" smtClean="0">
                <a:solidFill>
                  <a:schemeClr val="tx1"/>
                </a:solidFill>
                <a:latin typeface="+mn-lt"/>
              </a:rPr>
              <a:t>Z00-Z99</a:t>
            </a:r>
            <a:r>
              <a:rPr lang="en-US" dirty="0" smtClean="0">
                <a:solidFill>
                  <a:schemeClr val="tx1"/>
                </a:solidFill>
                <a:latin typeface="+mn-lt"/>
              </a:rPr>
              <a:t> must be used to identify diagnoses, symptoms, conditions, problems, complaints, or other reason(s) for the encounter/visit.</a:t>
            </a:r>
          </a:p>
          <a:p>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1143000"/>
          </a:xfrm>
        </p:spPr>
        <p:txBody>
          <a:bodyPr/>
          <a:lstStyle/>
          <a:p>
            <a:r>
              <a:rPr lang="en-US" dirty="0" smtClean="0">
                <a:solidFill>
                  <a:schemeClr val="tx1"/>
                </a:solidFill>
                <a:latin typeface="+mn-lt"/>
              </a:rPr>
              <a:t>Steps to Correct Coding</a:t>
            </a:r>
            <a:endParaRPr lang="en-US" dirty="0">
              <a:solidFill>
                <a:schemeClr val="tx1"/>
              </a:solidFill>
              <a:latin typeface="+mn-lt"/>
            </a:endParaRPr>
          </a:p>
        </p:txBody>
      </p:sp>
      <p:sp>
        <p:nvSpPr>
          <p:cNvPr id="76803" name="Rectangle 3"/>
          <p:cNvSpPr>
            <a:spLocks noGrp="1" noChangeArrowheads="1"/>
          </p:cNvSpPr>
          <p:nvPr>
            <p:ph idx="1"/>
          </p:nvPr>
        </p:nvSpPr>
        <p:spPr>
          <a:xfrm>
            <a:off x="457200" y="1295400"/>
            <a:ext cx="8305800" cy="4830763"/>
          </a:xfrm>
        </p:spPr>
        <p:txBody>
          <a:bodyPr/>
          <a:lstStyle/>
          <a:p>
            <a:pPr>
              <a:lnSpc>
                <a:spcPct val="90000"/>
              </a:lnSpc>
            </a:pPr>
            <a:r>
              <a:rPr lang="en-US" dirty="0">
                <a:solidFill>
                  <a:schemeClr val="tx1"/>
                </a:solidFill>
                <a:latin typeface="+mn-lt"/>
              </a:rPr>
              <a:t>For accurate reporting of </a:t>
            </a:r>
            <a:r>
              <a:rPr lang="en-US" dirty="0" smtClean="0">
                <a:solidFill>
                  <a:schemeClr val="tx1"/>
                </a:solidFill>
                <a:latin typeface="+mn-lt"/>
              </a:rPr>
              <a:t>ICD-9-CM/ICD-10-CM </a:t>
            </a:r>
            <a:r>
              <a:rPr lang="en-US" dirty="0">
                <a:solidFill>
                  <a:schemeClr val="tx1"/>
                </a:solidFill>
                <a:latin typeface="+mn-lt"/>
              </a:rPr>
              <a:t>diagnosis codes, the documentation should describe the patient’s condition, using terminology which includes specific diagnoses as well as symptoms, problems </a:t>
            </a:r>
            <a:r>
              <a:rPr lang="en-US" dirty="0" smtClean="0">
                <a:solidFill>
                  <a:schemeClr val="tx1"/>
                </a:solidFill>
                <a:latin typeface="+mn-lt"/>
              </a:rPr>
              <a:t>or </a:t>
            </a:r>
            <a:r>
              <a:rPr lang="en-US" dirty="0">
                <a:solidFill>
                  <a:schemeClr val="tx1"/>
                </a:solidFill>
                <a:latin typeface="+mn-lt"/>
              </a:rPr>
              <a:t>reasons for the encounter.</a:t>
            </a:r>
          </a:p>
          <a:p>
            <a:pPr>
              <a:lnSpc>
                <a:spcPct val="90000"/>
              </a:lnSpc>
              <a:buFontTx/>
              <a:buNone/>
            </a:pPr>
            <a:r>
              <a:rPr lang="en-US" b="1" i="1" dirty="0" smtClean="0">
                <a:solidFill>
                  <a:schemeClr val="tx1"/>
                </a:solidFill>
                <a:latin typeface="+mn-lt"/>
              </a:rPr>
              <a:t>CRITICAL</a:t>
            </a:r>
            <a:r>
              <a:rPr lang="en-US" b="1" i="1" dirty="0">
                <a:solidFill>
                  <a:schemeClr val="tx1"/>
                </a:solidFill>
                <a:latin typeface="+mn-lt"/>
              </a:rPr>
              <a:t>!!!  If the provider does not document the condition, it cannot be coded!  No assuming allowed!</a:t>
            </a:r>
          </a:p>
          <a:p>
            <a:pPr>
              <a:lnSpc>
                <a:spcPct val="90000"/>
              </a:lnSpc>
              <a:buFontTx/>
              <a:buNone/>
            </a:pPr>
            <a:endParaRPr lang="en-US" b="1" i="1" dirty="0">
              <a:solidFill>
                <a:schemeClr val="tx1"/>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Code Sets</a:t>
            </a:r>
          </a:p>
        </p:txBody>
      </p:sp>
      <p:sp>
        <p:nvSpPr>
          <p:cNvPr id="3075" name="Rectangle 3"/>
          <p:cNvSpPr>
            <a:spLocks noGrp="1" noChangeArrowheads="1"/>
          </p:cNvSpPr>
          <p:nvPr>
            <p:ph type="body" idx="1"/>
          </p:nvPr>
        </p:nvSpPr>
        <p:spPr/>
        <p:txBody>
          <a:bodyPr/>
          <a:lstStyle/>
          <a:p>
            <a:pPr eaLnBrk="1" hangingPunct="1"/>
            <a:r>
              <a:rPr lang="en-US" smtClean="0"/>
              <a:t>CPT</a:t>
            </a:r>
          </a:p>
          <a:p>
            <a:pPr lvl="1" eaLnBrk="1" hangingPunct="1"/>
            <a:r>
              <a:rPr lang="en-US" smtClean="0"/>
              <a:t>What you did</a:t>
            </a:r>
          </a:p>
          <a:p>
            <a:pPr eaLnBrk="1" hangingPunct="1"/>
            <a:r>
              <a:rPr lang="en-US" smtClean="0"/>
              <a:t>ICD-9-CM</a:t>
            </a:r>
          </a:p>
          <a:p>
            <a:pPr lvl="1" eaLnBrk="1" hangingPunct="1"/>
            <a:r>
              <a:rPr lang="en-US" smtClean="0"/>
              <a:t>Why you did it</a:t>
            </a:r>
          </a:p>
          <a:p>
            <a:pPr eaLnBrk="1" hangingPunct="1"/>
            <a:r>
              <a:rPr lang="en-US" smtClean="0"/>
              <a:t>HCPCS Level II</a:t>
            </a:r>
          </a:p>
          <a:p>
            <a:pPr lvl="1" eaLnBrk="1" hangingPunct="1"/>
            <a:r>
              <a:rPr lang="en-US" smtClean="0"/>
              <a:t>Supplies and medications you used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en-US" dirty="0">
              <a:solidFill>
                <a:schemeClr val="tx1"/>
              </a:solidFill>
              <a:latin typeface="+mn-lt"/>
            </a:endParaRPr>
          </a:p>
        </p:txBody>
      </p:sp>
      <p:sp>
        <p:nvSpPr>
          <p:cNvPr id="79875" name="Rectangle 3"/>
          <p:cNvSpPr>
            <a:spLocks noGrp="1" noChangeArrowheads="1"/>
          </p:cNvSpPr>
          <p:nvPr>
            <p:ph idx="1"/>
          </p:nvPr>
        </p:nvSpPr>
        <p:spPr>
          <a:xfrm>
            <a:off x="457200" y="685800"/>
            <a:ext cx="7848600" cy="5029200"/>
          </a:xfrm>
        </p:spPr>
        <p:txBody>
          <a:bodyPr>
            <a:normAutofit fontScale="85000" lnSpcReduction="20000"/>
          </a:bodyPr>
          <a:lstStyle/>
          <a:p>
            <a:pPr>
              <a:buNone/>
            </a:pPr>
            <a:r>
              <a:rPr lang="en-US" dirty="0" smtClean="0">
                <a:solidFill>
                  <a:schemeClr val="tx1"/>
                </a:solidFill>
                <a:latin typeface="+mn-lt"/>
              </a:rPr>
              <a:t>ICD-9-CM</a:t>
            </a:r>
          </a:p>
          <a:p>
            <a:r>
              <a:rPr lang="en-US" dirty="0" smtClean="0">
                <a:solidFill>
                  <a:schemeClr val="tx1"/>
                </a:solidFill>
                <a:latin typeface="+mn-lt"/>
              </a:rPr>
              <a:t>Codes </a:t>
            </a:r>
            <a:r>
              <a:rPr lang="en-US" dirty="0">
                <a:solidFill>
                  <a:schemeClr val="tx1"/>
                </a:solidFill>
                <a:latin typeface="+mn-lt"/>
              </a:rPr>
              <a:t>that describe symptoms and signs, as opposed to diagnoses, are acceptable for reporting purposes when an established diagnosis has not been confirmed by the physician</a:t>
            </a:r>
            <a:r>
              <a:rPr lang="en-US" dirty="0" smtClean="0">
                <a:solidFill>
                  <a:schemeClr val="tx1"/>
                </a:solidFill>
                <a:latin typeface="+mn-lt"/>
              </a:rPr>
              <a:t>.</a:t>
            </a:r>
          </a:p>
          <a:p>
            <a:pPr>
              <a:buNone/>
            </a:pPr>
            <a:r>
              <a:rPr lang="en-US" dirty="0" smtClean="0">
                <a:solidFill>
                  <a:schemeClr val="tx1"/>
                </a:solidFill>
                <a:latin typeface="+mn-lt"/>
              </a:rPr>
              <a:t>ICD-10-CM</a:t>
            </a:r>
          </a:p>
          <a:p>
            <a:r>
              <a:rPr lang="en-US" dirty="0" smtClean="0">
                <a:solidFill>
                  <a:schemeClr val="tx1"/>
                </a:solidFill>
                <a:latin typeface="+mn-lt"/>
              </a:rPr>
              <a:t>Codes that describe symptoms and signs, as opposed to diagnoses, are acceptable for reporting purposes when a diagnosis has not been established (confirmed) by the provider. Chapter 18 of ICD-10-CM, Symptoms, Signs, and Abnormal Clinical and Laboratory Findings Not Elsewhere Classified (codes </a:t>
            </a:r>
            <a:r>
              <a:rPr lang="en-US" dirty="0" err="1" smtClean="0">
                <a:solidFill>
                  <a:schemeClr val="tx1"/>
                </a:solidFill>
                <a:latin typeface="+mn-lt"/>
              </a:rPr>
              <a:t>R00-R99</a:t>
            </a:r>
            <a:r>
              <a:rPr lang="en-US" dirty="0" smtClean="0">
                <a:solidFill>
                  <a:schemeClr val="tx1"/>
                </a:solidFill>
                <a:latin typeface="+mn-lt"/>
              </a:rPr>
              <a:t>) contain many, but not all codes for symptoms. </a:t>
            </a:r>
          </a:p>
          <a:p>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latin typeface="+mn-lt"/>
            </a:endParaRPr>
          </a:p>
        </p:txBody>
      </p:sp>
      <p:sp>
        <p:nvSpPr>
          <p:cNvPr id="3" name="Content Placeholder 2"/>
          <p:cNvSpPr>
            <a:spLocks noGrp="1"/>
          </p:cNvSpPr>
          <p:nvPr>
            <p:ph idx="1"/>
          </p:nvPr>
        </p:nvSpPr>
        <p:spPr>
          <a:xfrm>
            <a:off x="457200" y="914401"/>
            <a:ext cx="8229600" cy="4876800"/>
          </a:xfrm>
        </p:spPr>
        <p:txBody>
          <a:bodyPr>
            <a:normAutofit fontScale="92500"/>
          </a:bodyPr>
          <a:lstStyle/>
          <a:p>
            <a:r>
              <a:rPr lang="en-US" dirty="0" smtClean="0">
                <a:solidFill>
                  <a:schemeClr val="tx1"/>
                </a:solidFill>
                <a:latin typeface="+mn-lt"/>
              </a:rPr>
              <a:t>ICD-9-CM provides codes to deal with encounters for circumstances other than a disease or injury. </a:t>
            </a:r>
          </a:p>
          <a:p>
            <a:r>
              <a:rPr lang="en-US" dirty="0" smtClean="0">
                <a:solidFill>
                  <a:schemeClr val="tx1"/>
                </a:solidFill>
                <a:latin typeface="+mn-lt"/>
              </a:rPr>
              <a:t>ICD-10-CM provides codes to deal with encounters for circumstances other than a disease or injury. The Factors Influencing Health Status and Contact with Health Services codes (</a:t>
            </a:r>
            <a:r>
              <a:rPr lang="en-US" dirty="0" err="1" smtClean="0">
                <a:solidFill>
                  <a:schemeClr val="tx1"/>
                </a:solidFill>
                <a:latin typeface="+mn-lt"/>
              </a:rPr>
              <a:t>Z00</a:t>
            </a:r>
            <a:r>
              <a:rPr lang="en-US" dirty="0" smtClean="0">
                <a:solidFill>
                  <a:schemeClr val="tx1"/>
                </a:solidFill>
                <a:latin typeface="+mn-lt"/>
              </a:rPr>
              <a:t>-99) is provided to deal with occasions when circumstances other than a disease or injury are recorded as diagnosis or problems</a:t>
            </a:r>
            <a:r>
              <a:rPr lang="en-US" i="1" dirty="0" smtClean="0">
                <a:solidFill>
                  <a:schemeClr val="tx1"/>
                </a:solidFill>
                <a:latin typeface="+mn-lt"/>
              </a:rPr>
              <a:t>. </a:t>
            </a:r>
          </a:p>
          <a:p>
            <a:pPr>
              <a:buNone/>
            </a:pPr>
            <a:endParaRPr lang="en-US" i="1" dirty="0" smtClean="0">
              <a:solidFill>
                <a:schemeClr val="tx1"/>
              </a:solidFill>
              <a:latin typeface="+mn-lt"/>
            </a:endParaRPr>
          </a:p>
          <a:p>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dirty="0">
              <a:solidFill>
                <a:schemeClr val="tx1"/>
              </a:solidFill>
              <a:latin typeface="+mn-lt"/>
            </a:endParaRPr>
          </a:p>
        </p:txBody>
      </p:sp>
      <p:sp>
        <p:nvSpPr>
          <p:cNvPr id="78851" name="Rectangle 3"/>
          <p:cNvSpPr>
            <a:spLocks noGrp="1" noChangeArrowheads="1"/>
          </p:cNvSpPr>
          <p:nvPr>
            <p:ph idx="1"/>
          </p:nvPr>
        </p:nvSpPr>
        <p:spPr>
          <a:xfrm>
            <a:off x="457200" y="685800"/>
            <a:ext cx="8229600" cy="5029200"/>
          </a:xfrm>
        </p:spPr>
        <p:txBody>
          <a:bodyPr>
            <a:normAutofit fontScale="85000" lnSpcReduction="20000"/>
          </a:bodyPr>
          <a:lstStyle/>
          <a:p>
            <a:pPr>
              <a:buNone/>
            </a:pPr>
            <a:r>
              <a:rPr lang="en-US" dirty="0" smtClean="0">
                <a:solidFill>
                  <a:schemeClr val="tx1"/>
                </a:solidFill>
                <a:latin typeface="+mn-lt"/>
              </a:rPr>
              <a:t>ICD-9-CM</a:t>
            </a:r>
          </a:p>
          <a:p>
            <a:r>
              <a:rPr lang="en-US" dirty="0" smtClean="0">
                <a:solidFill>
                  <a:schemeClr val="tx1"/>
                </a:solidFill>
                <a:latin typeface="+mn-lt"/>
              </a:rPr>
              <a:t>A </a:t>
            </a:r>
            <a:r>
              <a:rPr lang="en-US" dirty="0">
                <a:solidFill>
                  <a:schemeClr val="tx1"/>
                </a:solidFill>
                <a:latin typeface="+mn-lt"/>
              </a:rPr>
              <a:t>code is invalid if it has not been coded to the full number of digits required for that code.</a:t>
            </a:r>
          </a:p>
          <a:p>
            <a:pPr>
              <a:buNone/>
            </a:pPr>
            <a:r>
              <a:rPr lang="en-US" dirty="0" smtClean="0">
                <a:solidFill>
                  <a:schemeClr val="tx1"/>
                </a:solidFill>
                <a:latin typeface="+mn-lt"/>
              </a:rPr>
              <a:t>ICD-10-CM</a:t>
            </a:r>
            <a:endParaRPr lang="en-US" b="1" dirty="0" smtClean="0">
              <a:solidFill>
                <a:schemeClr val="tx1"/>
              </a:solidFill>
              <a:latin typeface="+mn-lt"/>
            </a:endParaRPr>
          </a:p>
          <a:p>
            <a:r>
              <a:rPr lang="en-US" dirty="0" smtClean="0">
                <a:solidFill>
                  <a:schemeClr val="tx1"/>
                </a:solidFill>
                <a:latin typeface="+mn-lt"/>
              </a:rPr>
              <a:t>ICD-10-CM is composed of codes with either 3, 4, 5, 6 or 7 digits. Codes with three digits are included in ICD-10-CM as the heading of a category of codes that may be further subdivided by the use of fourth fifth digits, sixth or seventh digits which provide greater specificity. </a:t>
            </a:r>
            <a:endParaRPr lang="en-US" b="1" dirty="0" smtClean="0">
              <a:solidFill>
                <a:schemeClr val="tx1"/>
              </a:solidFill>
              <a:latin typeface="+mn-lt"/>
            </a:endParaRPr>
          </a:p>
          <a:p>
            <a:r>
              <a:rPr lang="en-US" dirty="0" smtClean="0">
                <a:solidFill>
                  <a:schemeClr val="tx1"/>
                </a:solidFill>
                <a:latin typeface="+mn-lt"/>
              </a:rPr>
              <a:t>A three-digit code is to be used only if it is not further subdivided. A code is invalid if it has not been coded to the full number of characters required for that code, including the 7th character extension, if applicable. </a:t>
            </a:r>
          </a:p>
          <a:p>
            <a:endParaRPr lang="en-US" dirty="0">
              <a:solidFill>
                <a:schemeClr val="tx1"/>
              </a:solidFill>
              <a:latin typeface="+mn-lt"/>
            </a:endParaRPr>
          </a:p>
          <a:p>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dirty="0">
              <a:solidFill>
                <a:schemeClr val="tx1"/>
              </a:solidFill>
              <a:latin typeface="+mn-lt"/>
            </a:endParaRPr>
          </a:p>
        </p:txBody>
      </p:sp>
      <p:sp>
        <p:nvSpPr>
          <p:cNvPr id="60419" name="Rectangle 3"/>
          <p:cNvSpPr>
            <a:spLocks noGrp="1" noChangeArrowheads="1"/>
          </p:cNvSpPr>
          <p:nvPr>
            <p:ph idx="1"/>
          </p:nvPr>
        </p:nvSpPr>
        <p:spPr>
          <a:xfrm>
            <a:off x="457200" y="990600"/>
            <a:ext cx="8305800" cy="5135563"/>
          </a:xfrm>
        </p:spPr>
        <p:txBody>
          <a:bodyPr>
            <a:normAutofit lnSpcReduction="10000"/>
          </a:bodyPr>
          <a:lstStyle/>
          <a:p>
            <a:r>
              <a:rPr lang="en-US" dirty="0">
                <a:solidFill>
                  <a:schemeClr val="tx1"/>
                </a:solidFill>
                <a:latin typeface="+mn-lt"/>
              </a:rPr>
              <a:t>List first the </a:t>
            </a:r>
            <a:r>
              <a:rPr lang="en-US" dirty="0" smtClean="0">
                <a:solidFill>
                  <a:schemeClr val="tx1"/>
                </a:solidFill>
                <a:latin typeface="+mn-lt"/>
              </a:rPr>
              <a:t>ICD-9-CM/ICD-10-CM </a:t>
            </a:r>
            <a:r>
              <a:rPr lang="en-US" dirty="0">
                <a:solidFill>
                  <a:schemeClr val="tx1"/>
                </a:solidFill>
                <a:latin typeface="+mn-lt"/>
              </a:rPr>
              <a:t>code for the diagnosis, condition, problem or other reason for the encounter shown in the medical record to be chiefly responsible for the services provided.  List additional codes that describe any coexisting conditions</a:t>
            </a:r>
            <a:r>
              <a:rPr lang="en-US" dirty="0" smtClean="0">
                <a:solidFill>
                  <a:schemeClr val="tx1"/>
                </a:solidFill>
                <a:latin typeface="+mn-lt"/>
              </a:rPr>
              <a:t>.</a:t>
            </a:r>
          </a:p>
          <a:p>
            <a:r>
              <a:rPr lang="en-US" dirty="0" smtClean="0">
                <a:solidFill>
                  <a:schemeClr val="tx1"/>
                </a:solidFill>
                <a:latin typeface="+mn-lt"/>
              </a:rPr>
              <a:t>ICD-10-CM adds the following sentence:</a:t>
            </a:r>
          </a:p>
          <a:p>
            <a:pPr>
              <a:buNone/>
            </a:pPr>
            <a:r>
              <a:rPr lang="en-US" dirty="0" smtClean="0">
                <a:solidFill>
                  <a:schemeClr val="tx1"/>
                </a:solidFill>
                <a:latin typeface="+mn-lt"/>
              </a:rPr>
              <a:t>	In some cases the first-listed diagnosis may be a symptom when a diagnosis has not been established (confirmed) by the physician. </a:t>
            </a:r>
          </a:p>
          <a:p>
            <a:pPr>
              <a:buNone/>
            </a:pPr>
            <a:endParaRPr lang="en-US" dirty="0">
              <a:solidFill>
                <a:schemeClr val="tx1"/>
              </a:solidFill>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dirty="0">
              <a:solidFill>
                <a:schemeClr val="tx1"/>
              </a:solidFill>
              <a:latin typeface="+mn-lt"/>
            </a:endParaRPr>
          </a:p>
        </p:txBody>
      </p:sp>
      <p:sp>
        <p:nvSpPr>
          <p:cNvPr id="61443" name="Rectangle 3"/>
          <p:cNvSpPr>
            <a:spLocks noGrp="1" noChangeArrowheads="1"/>
          </p:cNvSpPr>
          <p:nvPr>
            <p:ph idx="1"/>
          </p:nvPr>
        </p:nvSpPr>
        <p:spPr>
          <a:xfrm>
            <a:off x="685800" y="533400"/>
            <a:ext cx="7696200" cy="5867400"/>
          </a:xfrm>
        </p:spPr>
        <p:txBody>
          <a:bodyPr>
            <a:normAutofit/>
          </a:bodyPr>
          <a:lstStyle/>
          <a:p>
            <a:pPr>
              <a:lnSpc>
                <a:spcPct val="90000"/>
              </a:lnSpc>
            </a:pPr>
            <a:r>
              <a:rPr lang="en-US" dirty="0">
                <a:solidFill>
                  <a:schemeClr val="tx1"/>
                </a:solidFill>
                <a:latin typeface="+mn-lt"/>
              </a:rPr>
              <a:t>Do not code diagnoses documented as “probable”, “suspected”, </a:t>
            </a:r>
            <a:r>
              <a:rPr lang="en-US" dirty="0">
                <a:solidFill>
                  <a:schemeClr val="tx1"/>
                </a:solidFill>
              </a:rPr>
              <a:t>“questionable”, “rule out”, or working diagnosis.  Rather, code the condition(s) to the highest degree of certainty for that encounter, such as symptoms, signs, abnormal test results, or other reason for the visit.</a:t>
            </a:r>
          </a:p>
          <a:p>
            <a:pPr>
              <a:lnSpc>
                <a:spcPct val="90000"/>
              </a:lnSpc>
            </a:pPr>
            <a:endParaRPr lang="en-US" dirty="0">
              <a:solidFill>
                <a:schemeClr val="tx1"/>
              </a:solidFill>
            </a:endParaRPr>
          </a:p>
          <a:p>
            <a:pPr>
              <a:lnSpc>
                <a:spcPct val="90000"/>
              </a:lnSpc>
              <a:buFontTx/>
              <a:buNone/>
            </a:pPr>
            <a:endParaRPr lang="en-US" i="1" dirty="0" smtClean="0">
              <a:solidFill>
                <a:schemeClr val="tx1"/>
              </a:solidFill>
            </a:endParaRPr>
          </a:p>
          <a:p>
            <a:pPr>
              <a:lnSpc>
                <a:spcPct val="90000"/>
              </a:lnSpc>
              <a:buFontTx/>
              <a:buNone/>
            </a:pPr>
            <a:endParaRPr lang="en-US" i="1" dirty="0" smtClean="0"/>
          </a:p>
          <a:p>
            <a:pPr>
              <a:lnSpc>
                <a:spcPct val="90000"/>
              </a:lnSpc>
              <a:buFontTx/>
              <a:buNone/>
            </a:pPr>
            <a:r>
              <a:rPr lang="en-US" i="1" dirty="0" smtClean="0">
                <a:solidFill>
                  <a:schemeClr val="tx1"/>
                </a:solidFill>
              </a:rPr>
              <a:t>But…do </a:t>
            </a:r>
            <a:r>
              <a:rPr lang="en-US" i="1" dirty="0">
                <a:solidFill>
                  <a:schemeClr val="tx1"/>
                </a:solidFill>
              </a:rPr>
              <a:t>not code the symptom if the cause is known and coded.</a:t>
            </a:r>
          </a:p>
        </p:txBody>
      </p:sp>
      <p:pic>
        <p:nvPicPr>
          <p:cNvPr id="2050" name="Picture 2" descr="C:\Users\Kimberly\AppData\Local\Microsoft\Windows\Temporary Internet Files\Content.IE5\1963QA5I\MC900441523[1].wmf"/>
          <p:cNvPicPr>
            <a:picLocks noChangeAspect="1" noChangeArrowheads="1"/>
          </p:cNvPicPr>
          <p:nvPr/>
        </p:nvPicPr>
        <p:blipFill>
          <a:blip r:embed="rId3" cstate="print"/>
          <a:srcRect/>
          <a:stretch>
            <a:fillRect/>
          </a:stretch>
        </p:blipFill>
        <p:spPr bwMode="auto">
          <a:xfrm>
            <a:off x="3657600" y="3581400"/>
            <a:ext cx="1873250" cy="1600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dirty="0">
              <a:solidFill>
                <a:schemeClr val="tx1"/>
              </a:solidFill>
            </a:endParaRPr>
          </a:p>
        </p:txBody>
      </p:sp>
      <p:sp>
        <p:nvSpPr>
          <p:cNvPr id="62467" name="Rectangle 3"/>
          <p:cNvSpPr>
            <a:spLocks noGrp="1" noChangeArrowheads="1"/>
          </p:cNvSpPr>
          <p:nvPr>
            <p:ph idx="1"/>
          </p:nvPr>
        </p:nvSpPr>
        <p:spPr>
          <a:xfrm>
            <a:off x="838200" y="838200"/>
            <a:ext cx="7010400" cy="5257800"/>
          </a:xfrm>
        </p:spPr>
        <p:txBody>
          <a:bodyPr/>
          <a:lstStyle/>
          <a:p>
            <a:r>
              <a:rPr lang="en-US" dirty="0">
                <a:solidFill>
                  <a:schemeClr val="tx1"/>
                </a:solidFill>
              </a:rPr>
              <a:t>Chronic diseases treated on an ongoing basis may be coded and reported as many times as the patient receives treatment and care for the condition(s).</a:t>
            </a:r>
          </a:p>
        </p:txBody>
      </p:sp>
      <p:pic>
        <p:nvPicPr>
          <p:cNvPr id="62468" name="Picture 4" descr="j0234670"/>
          <p:cNvPicPr>
            <a:picLocks noChangeAspect="1" noChangeArrowheads="1" noCrop="1"/>
          </p:cNvPicPr>
          <p:nvPr/>
        </p:nvPicPr>
        <p:blipFill>
          <a:blip r:embed="rId3" cstate="print"/>
          <a:srcRect/>
          <a:stretch>
            <a:fillRect/>
          </a:stretch>
        </p:blipFill>
        <p:spPr bwMode="auto">
          <a:xfrm>
            <a:off x="3048000" y="3581400"/>
            <a:ext cx="2743200" cy="238918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dirty="0">
              <a:solidFill>
                <a:schemeClr val="tx1"/>
              </a:solidFill>
            </a:endParaRPr>
          </a:p>
        </p:txBody>
      </p:sp>
      <p:sp>
        <p:nvSpPr>
          <p:cNvPr id="63491" name="Rectangle 3"/>
          <p:cNvSpPr>
            <a:spLocks noGrp="1" noChangeArrowheads="1"/>
          </p:cNvSpPr>
          <p:nvPr>
            <p:ph idx="1"/>
          </p:nvPr>
        </p:nvSpPr>
        <p:spPr>
          <a:xfrm>
            <a:off x="838200" y="685800"/>
            <a:ext cx="7620000" cy="5410200"/>
          </a:xfrm>
        </p:spPr>
        <p:txBody>
          <a:bodyPr/>
          <a:lstStyle/>
          <a:p>
            <a:pPr>
              <a:lnSpc>
                <a:spcPct val="90000"/>
              </a:lnSpc>
            </a:pPr>
            <a:r>
              <a:rPr lang="en-US" dirty="0">
                <a:solidFill>
                  <a:schemeClr val="tx1"/>
                </a:solidFill>
              </a:rPr>
              <a:t>Code all documented conditions that coexist at the time of the encounter, and require or affect patient care, treatment, or management.  Do not code conditions that were previously treated and no longer exist.  However, history codes (</a:t>
            </a:r>
            <a:r>
              <a:rPr lang="en-US" dirty="0" err="1">
                <a:solidFill>
                  <a:schemeClr val="tx1"/>
                </a:solidFill>
              </a:rPr>
              <a:t>V10</a:t>
            </a:r>
            <a:r>
              <a:rPr lang="en-US" dirty="0">
                <a:solidFill>
                  <a:schemeClr val="tx1"/>
                </a:solidFill>
              </a:rPr>
              <a:t> – </a:t>
            </a:r>
            <a:r>
              <a:rPr lang="en-US" dirty="0" err="1" smtClean="0">
                <a:solidFill>
                  <a:schemeClr val="tx1"/>
                </a:solidFill>
              </a:rPr>
              <a:t>V19</a:t>
            </a:r>
            <a:r>
              <a:rPr lang="en-US" dirty="0" smtClean="0">
                <a:solidFill>
                  <a:schemeClr val="tx1"/>
                </a:solidFill>
              </a:rPr>
              <a:t> in ICD-9-CM, </a:t>
            </a:r>
            <a:r>
              <a:rPr lang="en-US" dirty="0" err="1" smtClean="0">
                <a:solidFill>
                  <a:schemeClr val="tx1"/>
                </a:solidFill>
              </a:rPr>
              <a:t>Z80-Z87</a:t>
            </a:r>
            <a:r>
              <a:rPr lang="en-US" dirty="0" smtClean="0">
                <a:solidFill>
                  <a:schemeClr val="tx1"/>
                </a:solidFill>
              </a:rPr>
              <a:t> in ICD-10-CM) </a:t>
            </a:r>
            <a:r>
              <a:rPr lang="en-US" dirty="0">
                <a:solidFill>
                  <a:schemeClr val="tx1"/>
                </a:solidFill>
              </a:rPr>
              <a:t>may be used as secondary codes if the historical condition or family history has an impact on current care or influences treatment.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endParaRPr lang="en-US" dirty="0">
              <a:solidFill>
                <a:schemeClr val="tx1"/>
              </a:solidFill>
            </a:endParaRPr>
          </a:p>
        </p:txBody>
      </p:sp>
      <p:sp>
        <p:nvSpPr>
          <p:cNvPr id="101379" name="Rectangle 3"/>
          <p:cNvSpPr>
            <a:spLocks noGrp="1" noChangeArrowheads="1"/>
          </p:cNvSpPr>
          <p:nvPr>
            <p:ph idx="1"/>
          </p:nvPr>
        </p:nvSpPr>
        <p:spPr>
          <a:xfrm>
            <a:off x="533400" y="990600"/>
            <a:ext cx="8077200" cy="5105400"/>
          </a:xfrm>
        </p:spPr>
        <p:txBody>
          <a:bodyPr/>
          <a:lstStyle/>
          <a:p>
            <a:r>
              <a:rPr lang="en-US" dirty="0">
                <a:solidFill>
                  <a:schemeClr val="tx1"/>
                </a:solidFill>
              </a:rPr>
              <a:t>For outpatient encounters for diagnostic tests that have been interpreted by a physician, and the final report is available at the time of coding, code any confirmed or definitive diagnoses documented in the interpretation.  Do not code related signs and symptoms as additional diagnoses.</a:t>
            </a:r>
          </a:p>
        </p:txBody>
      </p:sp>
      <p:pic>
        <p:nvPicPr>
          <p:cNvPr id="3074" name="Picture 2" descr="C:\Users\Kimberly\AppData\Local\Microsoft\Windows\Temporary Internet Files\Content.IE5\4T8XDGU7\MC900310778[1].wmf"/>
          <p:cNvPicPr>
            <a:picLocks noChangeAspect="1" noChangeArrowheads="1"/>
          </p:cNvPicPr>
          <p:nvPr/>
        </p:nvPicPr>
        <p:blipFill>
          <a:blip r:embed="rId3" cstate="print"/>
          <a:srcRect/>
          <a:stretch>
            <a:fillRect/>
          </a:stretch>
        </p:blipFill>
        <p:spPr bwMode="auto">
          <a:xfrm>
            <a:off x="3657600" y="4648200"/>
            <a:ext cx="1838858" cy="169987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n-US" dirty="0">
              <a:solidFill>
                <a:schemeClr val="tx1"/>
              </a:solidFill>
            </a:endParaRPr>
          </a:p>
        </p:txBody>
      </p:sp>
      <p:sp>
        <p:nvSpPr>
          <p:cNvPr id="67587" name="Rectangle 3"/>
          <p:cNvSpPr>
            <a:spLocks noGrp="1" noChangeArrowheads="1"/>
          </p:cNvSpPr>
          <p:nvPr>
            <p:ph idx="1"/>
          </p:nvPr>
        </p:nvSpPr>
        <p:spPr>
          <a:xfrm>
            <a:off x="533400" y="838200"/>
            <a:ext cx="7924800" cy="5257800"/>
          </a:xfrm>
        </p:spPr>
        <p:txBody>
          <a:bodyPr/>
          <a:lstStyle/>
          <a:p>
            <a:r>
              <a:rPr lang="en-US" dirty="0">
                <a:solidFill>
                  <a:schemeClr val="tx1"/>
                </a:solidFill>
              </a:rPr>
              <a:t>For patients receiving preoperative evaluations only, sequence a code from category </a:t>
            </a:r>
            <a:r>
              <a:rPr lang="en-US" dirty="0" err="1" smtClean="0">
                <a:solidFill>
                  <a:schemeClr val="tx1"/>
                </a:solidFill>
              </a:rPr>
              <a:t>V72.8</a:t>
            </a:r>
            <a:r>
              <a:rPr lang="en-US" dirty="0" smtClean="0">
                <a:solidFill>
                  <a:schemeClr val="tx1"/>
                </a:solidFill>
              </a:rPr>
              <a:t>/</a:t>
            </a:r>
            <a:r>
              <a:rPr lang="en-US" dirty="0" err="1" smtClean="0">
                <a:solidFill>
                  <a:schemeClr val="tx1"/>
                </a:solidFill>
              </a:rPr>
              <a:t>Z01.81</a:t>
            </a:r>
            <a:r>
              <a:rPr lang="en-US" dirty="0" smtClean="0">
                <a:solidFill>
                  <a:schemeClr val="tx1"/>
                </a:solidFill>
              </a:rPr>
              <a:t>, </a:t>
            </a:r>
            <a:r>
              <a:rPr lang="en-US" dirty="0">
                <a:solidFill>
                  <a:schemeClr val="tx1"/>
                </a:solidFill>
              </a:rPr>
              <a:t>to describe the preoperative consultations.  Assign a code for the condition to describe the reason for the surgery as an additional diagnosis</a:t>
            </a:r>
            <a:r>
              <a:rPr lang="en-US" dirty="0" smtClean="0">
                <a:solidFill>
                  <a:schemeClr val="tx1"/>
                </a:solidFill>
              </a:rPr>
              <a:t>.  Code also any findings related to the pre-op evaluation.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dirty="0">
              <a:solidFill>
                <a:schemeClr val="tx1"/>
              </a:solidFill>
            </a:endParaRPr>
          </a:p>
        </p:txBody>
      </p:sp>
      <p:sp>
        <p:nvSpPr>
          <p:cNvPr id="68611" name="Rectangle 3"/>
          <p:cNvSpPr>
            <a:spLocks noGrp="1" noChangeArrowheads="1"/>
          </p:cNvSpPr>
          <p:nvPr>
            <p:ph idx="1"/>
          </p:nvPr>
        </p:nvSpPr>
        <p:spPr>
          <a:xfrm>
            <a:off x="533400" y="838200"/>
            <a:ext cx="7848600" cy="5257800"/>
          </a:xfrm>
        </p:spPr>
        <p:txBody>
          <a:bodyPr/>
          <a:lstStyle/>
          <a:p>
            <a:r>
              <a:rPr lang="en-US" dirty="0">
                <a:solidFill>
                  <a:schemeClr val="tx1"/>
                </a:solidFill>
              </a:rPr>
              <a:t>For surgery, code the diagnosis code for which the surgery was performed.  If the postoperative diagnosis is known to be different from the preoperative diagnosis at the time the diagnosis is confirmed, select the postoperative diagnosis for coding, since it is the most definitive.</a:t>
            </a:r>
          </a:p>
        </p:txBody>
      </p:sp>
      <p:pic>
        <p:nvPicPr>
          <p:cNvPr id="68612" name="Picture 4" descr="j0280664"/>
          <p:cNvPicPr>
            <a:picLocks noChangeAspect="1" noChangeArrowheads="1"/>
          </p:cNvPicPr>
          <p:nvPr/>
        </p:nvPicPr>
        <p:blipFill>
          <a:blip r:embed="rId3" cstate="print"/>
          <a:srcRect/>
          <a:stretch>
            <a:fillRect/>
          </a:stretch>
        </p:blipFill>
        <p:spPr bwMode="auto">
          <a:xfrm>
            <a:off x="3886200" y="4343400"/>
            <a:ext cx="1576388" cy="20113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7772400" cy="1143000"/>
          </a:xfrm>
        </p:spPr>
        <p:txBody>
          <a:bodyPr/>
          <a:lstStyle/>
          <a:p>
            <a:pPr eaLnBrk="1" hangingPunct="1"/>
            <a:r>
              <a:rPr lang="en-US" dirty="0" smtClean="0"/>
              <a:t>ICD-9-CM</a:t>
            </a:r>
          </a:p>
        </p:txBody>
      </p:sp>
      <p:sp>
        <p:nvSpPr>
          <p:cNvPr id="4099" name="Rectangle 3"/>
          <p:cNvSpPr>
            <a:spLocks noGrp="1" noChangeArrowheads="1"/>
          </p:cNvSpPr>
          <p:nvPr>
            <p:ph type="body" idx="1"/>
          </p:nvPr>
        </p:nvSpPr>
        <p:spPr>
          <a:xfrm>
            <a:off x="304800" y="1371600"/>
            <a:ext cx="8534400" cy="4724400"/>
          </a:xfrm>
        </p:spPr>
        <p:txBody>
          <a:bodyPr/>
          <a:lstStyle/>
          <a:p>
            <a:pPr eaLnBrk="1" hangingPunct="1"/>
            <a:r>
              <a:rPr lang="en-US" dirty="0" smtClean="0"/>
              <a:t>Maintained by the Cooperating Parties</a:t>
            </a:r>
          </a:p>
          <a:p>
            <a:pPr lvl="1" eaLnBrk="1" hangingPunct="1"/>
            <a:r>
              <a:rPr lang="en-US" dirty="0" smtClean="0"/>
              <a:t>American Hospital Association</a:t>
            </a:r>
          </a:p>
          <a:p>
            <a:pPr lvl="1" eaLnBrk="1" hangingPunct="1"/>
            <a:r>
              <a:rPr lang="en-US" dirty="0" smtClean="0"/>
              <a:t>American Health Information Management Association</a:t>
            </a:r>
          </a:p>
          <a:p>
            <a:pPr lvl="1" eaLnBrk="1" hangingPunct="1"/>
            <a:r>
              <a:rPr lang="en-US" dirty="0" smtClean="0"/>
              <a:t>National Center for Health Statistics</a:t>
            </a:r>
          </a:p>
          <a:p>
            <a:pPr lvl="1" eaLnBrk="1" hangingPunct="1"/>
            <a:r>
              <a:rPr lang="en-US" dirty="0" smtClean="0"/>
              <a:t>Centers for Medicare and Medicaid Services</a:t>
            </a:r>
          </a:p>
          <a:p>
            <a:pPr eaLnBrk="1" hangingPunct="1"/>
            <a:r>
              <a:rPr lang="en-US" dirty="0" smtClean="0"/>
              <a:t>Updated yearly – October 1 – no grace period</a:t>
            </a:r>
          </a:p>
          <a:p>
            <a:pPr eaLnBrk="1" hangingPunct="1"/>
            <a:r>
              <a:rPr lang="en-US" dirty="0" smtClean="0"/>
              <a:t>Official guidance published by AHA  - </a:t>
            </a:r>
          </a:p>
          <a:p>
            <a:pPr eaLnBrk="1" hangingPunct="1">
              <a:buNone/>
            </a:pPr>
            <a:r>
              <a:rPr lang="en-US" dirty="0" smtClean="0"/>
              <a:t>	Coding Clinic - even for physician billing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endParaRPr>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dirty="0" smtClean="0">
                <a:solidFill>
                  <a:schemeClr val="tx1"/>
                </a:solidFill>
              </a:rPr>
              <a:t>Included in ICD-9-CM but moved to chapter-specific guidelines in ICD-10-CM – </a:t>
            </a:r>
          </a:p>
          <a:p>
            <a:r>
              <a:rPr lang="en-US" dirty="0" smtClean="0">
                <a:solidFill>
                  <a:schemeClr val="tx1"/>
                </a:solidFill>
              </a:rPr>
              <a:t>For routine outpatient prenatal visits when no complications are present, codes </a:t>
            </a:r>
            <a:r>
              <a:rPr lang="en-US" dirty="0" err="1" smtClean="0">
                <a:solidFill>
                  <a:schemeClr val="tx1"/>
                </a:solidFill>
              </a:rPr>
              <a:t>V22.0</a:t>
            </a:r>
            <a:r>
              <a:rPr lang="en-US" dirty="0" smtClean="0">
                <a:solidFill>
                  <a:schemeClr val="tx1"/>
                </a:solidFill>
              </a:rPr>
              <a:t>, Supervision of normal first pregnancy, or </a:t>
            </a:r>
            <a:r>
              <a:rPr lang="en-US" dirty="0" err="1" smtClean="0">
                <a:solidFill>
                  <a:schemeClr val="tx1"/>
                </a:solidFill>
              </a:rPr>
              <a:t>V22.1</a:t>
            </a:r>
            <a:r>
              <a:rPr lang="en-US" dirty="0" smtClean="0">
                <a:solidFill>
                  <a:schemeClr val="tx1"/>
                </a:solidFill>
              </a:rPr>
              <a:t>, Supervision of other normal pregnancy, should be used as the principal diagnosis. These codes should not be used in conjunction with chapter 11 codes. </a:t>
            </a:r>
          </a:p>
          <a:p>
            <a:pPr>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endParaRPr>
          </a:p>
        </p:txBody>
      </p:sp>
      <p:sp>
        <p:nvSpPr>
          <p:cNvPr id="3" name="Content Placeholder 2"/>
          <p:cNvSpPr>
            <a:spLocks noGrp="1"/>
          </p:cNvSpPr>
          <p:nvPr>
            <p:ph idx="1"/>
          </p:nvPr>
        </p:nvSpPr>
        <p:spPr>
          <a:xfrm>
            <a:off x="457200" y="838201"/>
            <a:ext cx="8229600" cy="4876800"/>
          </a:xfrm>
        </p:spPr>
        <p:txBody>
          <a:bodyPr>
            <a:normAutofit lnSpcReduction="10000"/>
          </a:bodyPr>
          <a:lstStyle/>
          <a:p>
            <a:pPr>
              <a:buNone/>
            </a:pPr>
            <a:r>
              <a:rPr lang="en-US" dirty="0" smtClean="0">
                <a:solidFill>
                  <a:schemeClr val="tx1"/>
                </a:solidFill>
              </a:rPr>
              <a:t>Included in ICD-10-CM but not ICD-9-CM</a:t>
            </a:r>
            <a:endParaRPr lang="en-US" b="1" dirty="0" smtClean="0">
              <a:solidFill>
                <a:schemeClr val="tx1"/>
              </a:solidFill>
            </a:endParaRPr>
          </a:p>
          <a:p>
            <a:r>
              <a:rPr lang="en-US" dirty="0" smtClean="0">
                <a:solidFill>
                  <a:schemeClr val="tx1"/>
                </a:solidFill>
              </a:rPr>
              <a:t>The subcategories for encounters for general medical examinations, </a:t>
            </a:r>
            <a:r>
              <a:rPr lang="en-US" dirty="0" err="1" smtClean="0">
                <a:solidFill>
                  <a:schemeClr val="tx1"/>
                </a:solidFill>
              </a:rPr>
              <a:t>Z00.0</a:t>
            </a:r>
            <a:r>
              <a:rPr lang="en-US" dirty="0" smtClean="0">
                <a:solidFill>
                  <a:schemeClr val="tx1"/>
                </a:solidFill>
              </a:rPr>
              <a:t>-, provide codes for with and without abnormal findings. Should a general medical examination result in an abnormal finding, the code for general medical examination with abnormal finding should be assigned as the first listed diagnosis. A secondary code for the abnormal finding should also be coded</a:t>
            </a:r>
            <a:r>
              <a:rPr lang="en-US" smtClean="0">
                <a:solidFill>
                  <a:schemeClr val="tx1"/>
                </a:solidFill>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Acute vs. Chronic</a:t>
            </a:r>
          </a:p>
        </p:txBody>
      </p:sp>
      <p:sp>
        <p:nvSpPr>
          <p:cNvPr id="25603" name="Rectangle 3"/>
          <p:cNvSpPr>
            <a:spLocks noGrp="1" noChangeArrowheads="1"/>
          </p:cNvSpPr>
          <p:nvPr>
            <p:ph type="body" idx="1"/>
          </p:nvPr>
        </p:nvSpPr>
        <p:spPr/>
        <p:txBody>
          <a:bodyPr/>
          <a:lstStyle/>
          <a:p>
            <a:pPr eaLnBrk="1" hangingPunct="1"/>
            <a:r>
              <a:rPr lang="en-US" dirty="0" smtClean="0"/>
              <a:t>If the same condition is described as both acute and chronic, and codes exist for both, code both – list the code for the acute condition first</a:t>
            </a:r>
          </a:p>
          <a:p>
            <a:pPr eaLnBrk="1" hangingPunct="1"/>
            <a:endParaRPr lang="en-US" dirty="0" smtClean="0"/>
          </a:p>
          <a:p>
            <a:pPr eaLnBrk="1" hangingPunct="1"/>
            <a:r>
              <a:rPr lang="en-US" dirty="0" smtClean="0"/>
              <a:t>The physician must state acute or chronic – otherwise, we must code unspecified.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Chapter-Specific Guidelines</a:t>
            </a:r>
            <a:endParaRPr lang="en-US" dirty="0"/>
          </a:p>
        </p:txBody>
      </p:sp>
      <p:sp>
        <p:nvSpPr>
          <p:cNvPr id="3" name="Content Placeholder 2"/>
          <p:cNvSpPr>
            <a:spLocks noGrp="1"/>
          </p:cNvSpPr>
          <p:nvPr>
            <p:ph idx="1"/>
          </p:nvPr>
        </p:nvSpPr>
        <p:spPr/>
        <p:txBody>
          <a:bodyPr/>
          <a:lstStyle/>
          <a:p>
            <a:pPr algn="ctr">
              <a:buNone/>
            </a:pPr>
            <a:r>
              <a:rPr lang="en-US" dirty="0" smtClean="0"/>
              <a:t>Focusing on</a:t>
            </a:r>
            <a:endParaRPr lang="en-US" dirty="0"/>
          </a:p>
        </p:txBody>
      </p:sp>
      <p:pic>
        <p:nvPicPr>
          <p:cNvPr id="1026" name="Picture 2" descr="C:\Users\Kimberly\AppData\Local\Microsoft\Windows\Temporary Internet Files\Content.IE5\1963QA5I\MC900263360[1].wmf"/>
          <p:cNvPicPr>
            <a:picLocks noChangeAspect="1" noChangeArrowheads="1"/>
          </p:cNvPicPr>
          <p:nvPr/>
        </p:nvPicPr>
        <p:blipFill>
          <a:blip r:embed="rId3" cstate="print"/>
          <a:srcRect/>
          <a:stretch>
            <a:fillRect/>
          </a:stretch>
        </p:blipFill>
        <p:spPr bwMode="auto">
          <a:xfrm>
            <a:off x="2057400" y="2971800"/>
            <a:ext cx="5232826" cy="216987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1143000"/>
          </a:xfrm>
        </p:spPr>
        <p:txBody>
          <a:bodyPr>
            <a:normAutofit fontScale="90000"/>
          </a:bodyPr>
          <a:lstStyle/>
          <a:p>
            <a:r>
              <a:rPr lang="en-US" dirty="0" smtClean="0">
                <a:solidFill>
                  <a:schemeClr val="tx1"/>
                </a:solidFill>
              </a:rPr>
              <a:t>Chapter 1 – Certain Infectious and Parasitic Diseases</a:t>
            </a:r>
            <a:endParaRPr lang="en-US" dirty="0">
              <a:solidFill>
                <a:schemeClr val="tx1"/>
              </a:solidFill>
            </a:endParaRPr>
          </a:p>
        </p:txBody>
      </p:sp>
      <p:sp>
        <p:nvSpPr>
          <p:cNvPr id="55298" name="Content Placeholder 5"/>
          <p:cNvSpPr>
            <a:spLocks noGrp="1"/>
          </p:cNvSpPr>
          <p:nvPr>
            <p:ph idx="1"/>
          </p:nvPr>
        </p:nvSpPr>
        <p:spPr>
          <a:xfrm>
            <a:off x="457200" y="1981200"/>
            <a:ext cx="8229600" cy="4144963"/>
          </a:xfrm>
        </p:spPr>
        <p:txBody>
          <a:bodyPr/>
          <a:lstStyle/>
          <a:p>
            <a:r>
              <a:rPr lang="en-US" sz="2800" dirty="0" smtClean="0">
                <a:solidFill>
                  <a:schemeClr val="tx1"/>
                </a:solidFill>
              </a:rPr>
              <a:t>Includes: diseases generally recognized as communicable or transmissible</a:t>
            </a:r>
          </a:p>
          <a:p>
            <a:r>
              <a:rPr lang="en-US" sz="2800" dirty="0" smtClean="0">
                <a:solidFill>
                  <a:schemeClr val="tx1"/>
                </a:solidFill>
              </a:rPr>
              <a:t> Use additional code for any associated drug resistance (</a:t>
            </a:r>
            <a:r>
              <a:rPr lang="en-US" sz="2800" dirty="0" err="1" smtClean="0">
                <a:solidFill>
                  <a:schemeClr val="tx1"/>
                </a:solidFill>
              </a:rPr>
              <a:t>Z16</a:t>
            </a:r>
            <a:r>
              <a:rPr lang="en-US" sz="2800" dirty="0" smtClean="0">
                <a:solidFill>
                  <a:schemeClr val="tx1"/>
                </a:solidFill>
              </a:rPr>
              <a:t>)</a:t>
            </a:r>
          </a:p>
          <a:p>
            <a:r>
              <a:rPr lang="en-US" sz="2800" dirty="0" smtClean="0">
                <a:solidFill>
                  <a:schemeClr val="tx1"/>
                </a:solidFill>
              </a:rPr>
              <a:t>New section called infections with a predominantly sexual mode of transmission (</a:t>
            </a:r>
            <a:r>
              <a:rPr lang="en-US" sz="2800" dirty="0" err="1" smtClean="0">
                <a:solidFill>
                  <a:schemeClr val="tx1"/>
                </a:solidFill>
              </a:rPr>
              <a:t>A50-A64</a:t>
            </a:r>
            <a:r>
              <a:rPr lang="en-US" sz="2800" dirty="0" smtClean="0">
                <a:solidFill>
                  <a:schemeClr val="tx1"/>
                </a:solidFill>
              </a:rPr>
              <a:t>) – HIV is not in this section</a:t>
            </a: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26801D31-BCCE-4923-8613-FFA4159464FF}" type="slidenum">
              <a:rPr lang="en-US" smtClean="0"/>
              <a:pPr>
                <a:defRPr/>
              </a:pPr>
              <a:t>54</a:t>
            </a:fld>
            <a:endParaRPr lang="en-US"/>
          </a:p>
        </p:txBody>
      </p:sp>
      <p:graphicFrame>
        <p:nvGraphicFramePr>
          <p:cNvPr id="8" name="Diagram 7"/>
          <p:cNvGraphicFramePr/>
          <p:nvPr/>
        </p:nvGraphicFramePr>
        <p:xfrm>
          <a:off x="457200" y="5029200"/>
          <a:ext cx="304800" cy="7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solidFill>
                <a:schemeClr val="tx1"/>
              </a:solidFill>
            </a:endParaRPr>
          </a:p>
        </p:txBody>
      </p:sp>
      <p:sp>
        <p:nvSpPr>
          <p:cNvPr id="57346" name="Content Placeholder 5"/>
          <p:cNvSpPr>
            <a:spLocks noGrp="1"/>
          </p:cNvSpPr>
          <p:nvPr>
            <p:ph idx="1"/>
          </p:nvPr>
        </p:nvSpPr>
        <p:spPr>
          <a:xfrm>
            <a:off x="533400" y="381000"/>
            <a:ext cx="8153400" cy="5715000"/>
          </a:xfrm>
        </p:spPr>
        <p:txBody>
          <a:bodyPr>
            <a:noAutofit/>
          </a:bodyPr>
          <a:lstStyle/>
          <a:p>
            <a:pPr marL="342900" marR="0"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solidFill>
                  <a:schemeClr val="tx1"/>
                </a:solidFill>
                <a:latin typeface="+mn-lt"/>
                <a:ea typeface="+mn-ea"/>
                <a:cs typeface="+mn-cs"/>
              </a:rPr>
              <a:t>Categories B90-B94 are to be used to indicate conditions in categories A00-B89 as the cause of </a:t>
            </a:r>
            <a:r>
              <a:rPr lang="en-US" sz="2800" dirty="0" err="1" smtClean="0">
                <a:solidFill>
                  <a:schemeClr val="tx1"/>
                </a:solidFill>
                <a:latin typeface="+mn-lt"/>
                <a:ea typeface="+mn-ea"/>
                <a:cs typeface="+mn-cs"/>
              </a:rPr>
              <a:t>sequelae</a:t>
            </a:r>
            <a:r>
              <a:rPr lang="en-US" sz="2800" dirty="0" smtClean="0">
                <a:solidFill>
                  <a:schemeClr val="tx1"/>
                </a:solidFill>
                <a:latin typeface="+mn-lt"/>
                <a:ea typeface="+mn-ea"/>
                <a:cs typeface="+mn-cs"/>
              </a:rPr>
              <a:t>, which are themselves classified elsewhere.</a:t>
            </a:r>
            <a:endParaRPr lang="en-US" sz="2800" dirty="0" smtClean="0"/>
          </a:p>
          <a:p>
            <a:r>
              <a:rPr lang="en-US" sz="2800" dirty="0" smtClean="0">
                <a:solidFill>
                  <a:schemeClr val="tx1"/>
                </a:solidFill>
              </a:rPr>
              <a:t>Code first condition resulting from (</a:t>
            </a:r>
            <a:r>
              <a:rPr lang="en-US" sz="2800" dirty="0" err="1" smtClean="0">
                <a:solidFill>
                  <a:schemeClr val="tx1"/>
                </a:solidFill>
              </a:rPr>
              <a:t>sequela</a:t>
            </a:r>
            <a:r>
              <a:rPr lang="en-US" sz="2800" dirty="0" smtClean="0">
                <a:solidFill>
                  <a:schemeClr val="tx1"/>
                </a:solidFill>
              </a:rPr>
              <a:t>) the infectious or parasitic disease</a:t>
            </a:r>
          </a:p>
          <a:p>
            <a:r>
              <a:rPr lang="en-US" sz="2800" dirty="0" smtClean="0">
                <a:solidFill>
                  <a:schemeClr val="tx1"/>
                </a:solidFill>
              </a:rPr>
              <a:t>Bacterial and viral infectious agents (</a:t>
            </a:r>
            <a:r>
              <a:rPr lang="en-US" sz="2800" dirty="0" err="1" smtClean="0">
                <a:solidFill>
                  <a:schemeClr val="tx1"/>
                </a:solidFill>
              </a:rPr>
              <a:t>B95-B97</a:t>
            </a:r>
            <a:r>
              <a:rPr lang="en-US" sz="2800" dirty="0" smtClean="0">
                <a:solidFill>
                  <a:schemeClr val="tx1"/>
                </a:solidFill>
              </a:rPr>
              <a:t>) are provided for use as supplementary or additional codes to identify the infectious agent(s) in diseases classified elsewhere</a:t>
            </a:r>
          </a:p>
          <a:p>
            <a:pPr lvl="1"/>
            <a:r>
              <a:rPr lang="en-US" dirty="0" smtClean="0">
                <a:solidFill>
                  <a:schemeClr val="tx1"/>
                </a:solidFill>
              </a:rPr>
              <a:t>Index</a:t>
            </a:r>
          </a:p>
          <a:p>
            <a:pPr lvl="2"/>
            <a:r>
              <a:rPr lang="en-US" sz="2800" dirty="0" smtClean="0">
                <a:solidFill>
                  <a:schemeClr val="tx1"/>
                </a:solidFill>
              </a:rPr>
              <a:t>Infection</a:t>
            </a:r>
          </a:p>
          <a:p>
            <a:pPr lvl="2"/>
            <a:r>
              <a:rPr lang="en-US" sz="2800" dirty="0" smtClean="0">
                <a:solidFill>
                  <a:schemeClr val="tx1"/>
                </a:solidFill>
              </a:rPr>
              <a:t>Organism (Streptococcus)</a:t>
            </a:r>
          </a:p>
        </p:txBody>
      </p:sp>
      <p:sp>
        <p:nvSpPr>
          <p:cNvPr id="4" name="Slide Number Placeholder 3"/>
          <p:cNvSpPr>
            <a:spLocks noGrp="1"/>
          </p:cNvSpPr>
          <p:nvPr>
            <p:ph type="sldNum" sz="quarter" idx="12"/>
          </p:nvPr>
        </p:nvSpPr>
        <p:spPr/>
        <p:txBody>
          <a:bodyPr/>
          <a:lstStyle/>
          <a:p>
            <a:pPr>
              <a:defRPr/>
            </a:pPr>
            <a:fld id="{F05F8E99-E1FC-4F5C-AA37-B11F303EBD2B}" type="slidenum">
              <a:rPr lang="en-US" smtClean="0"/>
              <a:pPr>
                <a:defRPr/>
              </a:pPr>
              <a:t>55</a:t>
            </a:fld>
            <a:endParaRPr lang="en-US"/>
          </a:p>
        </p:txBody>
      </p:sp>
      <p:graphicFrame>
        <p:nvGraphicFramePr>
          <p:cNvPr id="8" name="Diagram 7"/>
          <p:cNvGraphicFramePr/>
          <p:nvPr/>
        </p:nvGraphicFramePr>
        <p:xfrm>
          <a:off x="457200" y="4800600"/>
          <a:ext cx="228600" cy="30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685800" y="1295400"/>
            <a:ext cx="7772400" cy="5181600"/>
          </a:xfrm>
        </p:spPr>
        <p:txBody>
          <a:bodyPr/>
          <a:lstStyle/>
          <a:p>
            <a:pPr>
              <a:buNone/>
            </a:pPr>
            <a:r>
              <a:rPr lang="en-US" dirty="0" smtClean="0"/>
              <a:t>Strep </a:t>
            </a:r>
            <a:r>
              <a:rPr lang="en-US" dirty="0" err="1" smtClean="0"/>
              <a:t>pharyngitis</a:t>
            </a:r>
            <a:endParaRPr lang="en-US" dirty="0" smtClean="0"/>
          </a:p>
          <a:p>
            <a:pPr>
              <a:buNone/>
            </a:pPr>
            <a:endParaRPr lang="en-US" dirty="0" smtClean="0"/>
          </a:p>
          <a:p>
            <a:pPr>
              <a:buNone/>
            </a:pPr>
            <a:r>
              <a:rPr lang="en-US" dirty="0" smtClean="0"/>
              <a:t>ICD-9-CM:</a:t>
            </a:r>
          </a:p>
          <a:p>
            <a:pPr>
              <a:buNone/>
            </a:pPr>
            <a:r>
              <a:rPr lang="en-US" dirty="0" smtClean="0"/>
              <a:t>034.0 – Streptococcal sore throat</a:t>
            </a:r>
          </a:p>
          <a:p>
            <a:pPr>
              <a:buNone/>
            </a:pPr>
            <a:endParaRPr lang="en-US" dirty="0" smtClean="0"/>
          </a:p>
          <a:p>
            <a:pPr>
              <a:buNone/>
            </a:pPr>
            <a:r>
              <a:rPr lang="en-US" dirty="0" smtClean="0"/>
              <a:t>ICD-10-CM:</a:t>
            </a:r>
          </a:p>
          <a:p>
            <a:pPr>
              <a:buNone/>
            </a:pPr>
            <a:r>
              <a:rPr lang="en-US" dirty="0" smtClean="0"/>
              <a:t>J02.0 – Streptococcal </a:t>
            </a:r>
            <a:r>
              <a:rPr lang="en-US" dirty="0" err="1" smtClean="0"/>
              <a:t>pharyngitis</a:t>
            </a:r>
            <a:endParaRPr lang="en-US" dirty="0" smtClean="0"/>
          </a:p>
          <a:p>
            <a:pPr>
              <a:buNone/>
            </a:pPr>
            <a:r>
              <a:rPr lang="en-US" i="1" dirty="0" smtClean="0"/>
              <a:t>(Moved to Chapter 10 – Respiratory System)</a:t>
            </a:r>
            <a:endParaRPr lang="en-US"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457200" y="1295400"/>
            <a:ext cx="8153400" cy="4800600"/>
          </a:xfrm>
        </p:spPr>
        <p:txBody>
          <a:bodyPr/>
          <a:lstStyle/>
          <a:p>
            <a:pPr>
              <a:buNone/>
            </a:pPr>
            <a:r>
              <a:rPr lang="en-US" dirty="0" smtClean="0"/>
              <a:t>Viral Syndrome</a:t>
            </a:r>
          </a:p>
          <a:p>
            <a:pPr>
              <a:buNone/>
            </a:pPr>
            <a:endParaRPr lang="en-US" dirty="0" smtClean="0"/>
          </a:p>
          <a:p>
            <a:pPr>
              <a:buNone/>
            </a:pPr>
            <a:r>
              <a:rPr lang="en-US" dirty="0" smtClean="0"/>
              <a:t>ICD-9-CM:</a:t>
            </a:r>
          </a:p>
          <a:p>
            <a:pPr>
              <a:buNone/>
            </a:pPr>
            <a:r>
              <a:rPr lang="en-US" dirty="0" smtClean="0"/>
              <a:t>079.99 – Unspecified viral infection</a:t>
            </a:r>
          </a:p>
          <a:p>
            <a:pPr>
              <a:buNone/>
            </a:pPr>
            <a:endParaRPr lang="en-US" dirty="0" smtClean="0"/>
          </a:p>
          <a:p>
            <a:pPr>
              <a:buNone/>
            </a:pPr>
            <a:r>
              <a:rPr lang="en-US" dirty="0" smtClean="0"/>
              <a:t>ICD-10-CM:</a:t>
            </a:r>
          </a:p>
          <a:p>
            <a:pPr>
              <a:buNone/>
            </a:pPr>
            <a:r>
              <a:rPr lang="en-US" dirty="0" smtClean="0"/>
              <a:t>B34.9 – Viral infection, unspecified</a:t>
            </a:r>
          </a:p>
          <a:p>
            <a:pPr>
              <a:buNone/>
            </a:pPr>
            <a:r>
              <a:rPr lang="en-US" dirty="0" smtClean="0"/>
              <a:t>			</a:t>
            </a:r>
            <a:r>
              <a:rPr lang="en-US" dirty="0" err="1" smtClean="0"/>
              <a:t>Viremia</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1143000"/>
          </a:xfrm>
        </p:spPr>
        <p:txBody>
          <a:bodyPr>
            <a:normAutofit fontScale="90000"/>
          </a:bodyPr>
          <a:lstStyle/>
          <a:p>
            <a:r>
              <a:rPr lang="en-US" dirty="0" smtClean="0"/>
              <a:t>Chapter 5 – Mental and Behavioral Disorders</a:t>
            </a:r>
            <a:endParaRPr lang="en-US" dirty="0"/>
          </a:p>
        </p:txBody>
      </p:sp>
      <p:sp>
        <p:nvSpPr>
          <p:cNvPr id="32770" name="Content Placeholder 2"/>
          <p:cNvSpPr>
            <a:spLocks noGrp="1"/>
          </p:cNvSpPr>
          <p:nvPr>
            <p:ph idx="1"/>
          </p:nvPr>
        </p:nvSpPr>
        <p:spPr>
          <a:xfrm>
            <a:off x="457200" y="1828801"/>
            <a:ext cx="8229600" cy="3886200"/>
          </a:xfrm>
        </p:spPr>
        <p:txBody>
          <a:bodyPr>
            <a:normAutofit lnSpcReduction="10000"/>
          </a:bodyPr>
          <a:lstStyle/>
          <a:p>
            <a:r>
              <a:rPr lang="en-US" sz="2800" dirty="0" smtClean="0"/>
              <a:t>Unique codes for alcohol and drug use and abuse and dependence</a:t>
            </a:r>
          </a:p>
          <a:p>
            <a:r>
              <a:rPr lang="en-US" sz="2800" dirty="0" smtClean="0"/>
              <a:t>Continuous or episodic no longer classified</a:t>
            </a:r>
          </a:p>
          <a:p>
            <a:r>
              <a:rPr lang="en-US" sz="2800" dirty="0" smtClean="0"/>
              <a:t>History of drug or alcohol dependence coded as “in remission”</a:t>
            </a:r>
          </a:p>
          <a:p>
            <a:r>
              <a:rPr lang="en-US" sz="2800" dirty="0" smtClean="0"/>
              <a:t>Combination codes</a:t>
            </a:r>
          </a:p>
          <a:p>
            <a:r>
              <a:rPr lang="en-US" sz="2800" dirty="0" smtClean="0"/>
              <a:t>Blood alcohol level (</a:t>
            </a:r>
            <a:r>
              <a:rPr lang="en-US" sz="2800" dirty="0" err="1" smtClean="0"/>
              <a:t>Y90</a:t>
            </a:r>
            <a:r>
              <a:rPr lang="en-US" sz="2800" dirty="0" smtClean="0"/>
              <a:t>.-)</a:t>
            </a:r>
          </a:p>
          <a:p>
            <a:r>
              <a:rPr lang="en-US" sz="2800" dirty="0" smtClean="0"/>
              <a:t>Now parallel the DSM-IV </a:t>
            </a:r>
            <a:r>
              <a:rPr lang="en-US" sz="2800" dirty="0" err="1" smtClean="0"/>
              <a:t>TR</a:t>
            </a:r>
            <a:r>
              <a:rPr lang="en-US" sz="2800" dirty="0" smtClean="0"/>
              <a:t> in most cases</a:t>
            </a:r>
          </a:p>
        </p:txBody>
      </p:sp>
      <p:sp>
        <p:nvSpPr>
          <p:cNvPr id="6" name="Slide Number Placeholder 5"/>
          <p:cNvSpPr>
            <a:spLocks noGrp="1"/>
          </p:cNvSpPr>
          <p:nvPr>
            <p:ph type="sldNum" sz="quarter" idx="12"/>
          </p:nvPr>
        </p:nvSpPr>
        <p:spPr/>
        <p:txBody>
          <a:bodyPr/>
          <a:lstStyle/>
          <a:p>
            <a:pPr>
              <a:defRPr/>
            </a:pPr>
            <a:fld id="{DC13C747-BA57-42A2-8A0D-E69F1FF68B57}" type="slidenum">
              <a:rPr lang="en-US" smtClean="0"/>
              <a:pPr>
                <a:defRPr/>
              </a:pPr>
              <a:t>58</a:t>
            </a:fld>
            <a:endParaRPr lang="en-US"/>
          </a:p>
        </p:txBody>
      </p:sp>
      <p:graphicFrame>
        <p:nvGraphicFramePr>
          <p:cNvPr id="5" name="Diagram 4"/>
          <p:cNvGraphicFramePr/>
          <p:nvPr/>
        </p:nvGraphicFramePr>
        <p:xfrm>
          <a:off x="457200" y="6096000"/>
          <a:ext cx="228600" cy="22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Abuse, Dependence</a:t>
            </a:r>
            <a:endParaRPr lang="en-US" dirty="0"/>
          </a:p>
        </p:txBody>
      </p:sp>
      <p:sp>
        <p:nvSpPr>
          <p:cNvPr id="3" name="Content Placeholder 2"/>
          <p:cNvSpPr>
            <a:spLocks noGrp="1"/>
          </p:cNvSpPr>
          <p:nvPr>
            <p:ph idx="1"/>
          </p:nvPr>
        </p:nvSpPr>
        <p:spPr/>
        <p:txBody>
          <a:bodyPr/>
          <a:lstStyle/>
          <a:p>
            <a:r>
              <a:rPr lang="en-US" dirty="0" smtClean="0"/>
              <a:t>When the provider documentation refers to use, abuse, and dependence of the same substance, only one code should be used</a:t>
            </a:r>
          </a:p>
          <a:p>
            <a:pPr lvl="1"/>
            <a:r>
              <a:rPr lang="en-US" dirty="0" smtClean="0"/>
              <a:t>Use and abuse – code abuse</a:t>
            </a:r>
          </a:p>
          <a:p>
            <a:pPr lvl="1"/>
            <a:r>
              <a:rPr lang="en-US" dirty="0" smtClean="0"/>
              <a:t>Abuse and dependence – code dependence</a:t>
            </a:r>
          </a:p>
          <a:p>
            <a:pPr lvl="1"/>
            <a:r>
              <a:rPr lang="en-US" dirty="0" smtClean="0"/>
              <a:t>Use and dependence – code dependence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Clinical Information vs. </a:t>
            </a:r>
            <a:br>
              <a:rPr lang="en-US" dirty="0" smtClean="0"/>
            </a:br>
            <a:r>
              <a:rPr lang="en-US" dirty="0" smtClean="0"/>
              <a:t>Coding Guidelines </a:t>
            </a:r>
          </a:p>
        </p:txBody>
      </p:sp>
      <p:sp>
        <p:nvSpPr>
          <p:cNvPr id="6147" name="Rectangle 3"/>
          <p:cNvSpPr>
            <a:spLocks noGrp="1" noChangeArrowheads="1"/>
          </p:cNvSpPr>
          <p:nvPr>
            <p:ph type="body" idx="1"/>
          </p:nvPr>
        </p:nvSpPr>
        <p:spPr/>
        <p:txBody>
          <a:bodyPr/>
          <a:lstStyle/>
          <a:p>
            <a:pPr eaLnBrk="1" hangingPunct="1">
              <a:buFontTx/>
              <a:buNone/>
            </a:pPr>
            <a:r>
              <a:rPr lang="en-US" dirty="0" smtClean="0"/>
              <a:t>Remember that the coder/biller cannot assume anything and that he/she does not have the clinical knowledge that the physician has</a:t>
            </a:r>
          </a:p>
          <a:p>
            <a:pPr eaLnBrk="1" hangingPunct="1">
              <a:buFontTx/>
              <a:buNone/>
            </a:pPr>
            <a:endParaRPr lang="en-US" dirty="0" smtClean="0"/>
          </a:p>
          <a:p>
            <a:pPr eaLnBrk="1" hangingPunct="1">
              <a:buFontTx/>
              <a:buNone/>
            </a:pPr>
            <a:r>
              <a:rPr lang="en-US" dirty="0" smtClean="0"/>
              <a:t>The coder/biller can only assign a code if the physician (NP, PA) has given the appropriate detailed information.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Attention Deficit Disorder</a:t>
            </a:r>
            <a:endParaRPr lang="en-US" dirty="0"/>
          </a:p>
        </p:txBody>
      </p:sp>
      <p:sp>
        <p:nvSpPr>
          <p:cNvPr id="3" name="Content Placeholder 2"/>
          <p:cNvSpPr>
            <a:spLocks noGrp="1"/>
          </p:cNvSpPr>
          <p:nvPr>
            <p:ph idx="1"/>
          </p:nvPr>
        </p:nvSpPr>
        <p:spPr>
          <a:xfrm>
            <a:off x="304800" y="1295400"/>
            <a:ext cx="8458200" cy="4800600"/>
          </a:xfrm>
        </p:spPr>
        <p:txBody>
          <a:bodyPr/>
          <a:lstStyle/>
          <a:p>
            <a:pPr>
              <a:buNone/>
            </a:pPr>
            <a:r>
              <a:rPr lang="en-US" dirty="0" smtClean="0"/>
              <a:t>In ICD-9-CM, primarily two codes:</a:t>
            </a:r>
          </a:p>
          <a:p>
            <a:pPr>
              <a:buNone/>
            </a:pPr>
            <a:r>
              <a:rPr lang="en-US" dirty="0" smtClean="0"/>
              <a:t>314.00 – ADD without mention of hyperactivity</a:t>
            </a:r>
          </a:p>
          <a:p>
            <a:pPr>
              <a:buNone/>
            </a:pPr>
            <a:r>
              <a:rPr lang="en-US" dirty="0" smtClean="0"/>
              <a:t>314.01 – Attention Deficit Hyperactivity Disorder</a:t>
            </a:r>
          </a:p>
          <a:p>
            <a:pPr>
              <a:buNone/>
            </a:pPr>
            <a:endParaRPr lang="en-US" dirty="0" smtClean="0"/>
          </a:p>
          <a:p>
            <a:pPr>
              <a:buNone/>
            </a:pPr>
            <a:r>
              <a:rPr lang="en-US" dirty="0" smtClean="0"/>
              <a:t>Other codes for developmental delay or conduct disorder </a:t>
            </a:r>
          </a:p>
          <a:p>
            <a:pPr>
              <a:buNone/>
            </a:pPr>
            <a:r>
              <a:rPr lang="en-US" dirty="0" smtClean="0"/>
              <a:t>314.1 – </a:t>
            </a:r>
            <a:r>
              <a:rPr lang="en-US" dirty="0" err="1" smtClean="0"/>
              <a:t>Hyperkinesis</a:t>
            </a:r>
            <a:r>
              <a:rPr lang="en-US" dirty="0" smtClean="0"/>
              <a:t> with development delay</a:t>
            </a:r>
          </a:p>
          <a:p>
            <a:pPr>
              <a:buNone/>
            </a:pPr>
            <a:r>
              <a:rPr lang="en-US" dirty="0" smtClean="0"/>
              <a:t>314.2 – Hyperkinetic conduct disorder</a:t>
            </a:r>
          </a:p>
          <a:p>
            <a:pPr>
              <a:buNone/>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ADHD in ICD-10-CM</a:t>
            </a:r>
            <a:endParaRPr lang="en-US" dirty="0"/>
          </a:p>
        </p:txBody>
      </p:sp>
      <p:sp>
        <p:nvSpPr>
          <p:cNvPr id="3" name="Content Placeholder 2"/>
          <p:cNvSpPr>
            <a:spLocks noGrp="1"/>
          </p:cNvSpPr>
          <p:nvPr>
            <p:ph idx="1"/>
          </p:nvPr>
        </p:nvSpPr>
        <p:spPr/>
        <p:txBody>
          <a:bodyPr/>
          <a:lstStyle/>
          <a:p>
            <a:pPr>
              <a:buNone/>
            </a:pPr>
            <a:r>
              <a:rPr lang="en-US" dirty="0" smtClean="0"/>
              <a:t>F90.0 – predominantly inattentive type</a:t>
            </a:r>
          </a:p>
          <a:p>
            <a:pPr>
              <a:buNone/>
            </a:pPr>
            <a:r>
              <a:rPr lang="en-US" dirty="0" smtClean="0"/>
              <a:t>F90.1 – predominantly hyperactive type</a:t>
            </a:r>
          </a:p>
          <a:p>
            <a:pPr>
              <a:buNone/>
            </a:pPr>
            <a:r>
              <a:rPr lang="en-US" dirty="0" smtClean="0"/>
              <a:t>F90.2 – combined type</a:t>
            </a:r>
          </a:p>
          <a:p>
            <a:pPr>
              <a:buNone/>
            </a:pPr>
            <a:r>
              <a:rPr lang="en-US" dirty="0" smtClean="0"/>
              <a:t>F90.8 – other type</a:t>
            </a:r>
          </a:p>
          <a:p>
            <a:pPr>
              <a:buNone/>
            </a:pPr>
            <a:endParaRPr lang="en-US" dirty="0" smtClean="0"/>
          </a:p>
          <a:p>
            <a:pPr>
              <a:buNone/>
            </a:pPr>
            <a:r>
              <a:rPr lang="en-US" dirty="0" smtClean="0"/>
              <a:t>Code separately for anxiety, mood disorders, developmental disorders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81000"/>
            <a:ext cx="9144000" cy="1066800"/>
          </a:xfrm>
        </p:spPr>
        <p:txBody>
          <a:bodyPr>
            <a:noAutofit/>
          </a:bodyPr>
          <a:lstStyle/>
          <a:p>
            <a:r>
              <a:rPr lang="en-US" sz="4000" dirty="0" smtClean="0"/>
              <a:t>Chapter 6</a:t>
            </a:r>
            <a:br>
              <a:rPr lang="en-US" sz="4000" dirty="0" smtClean="0"/>
            </a:br>
            <a:r>
              <a:rPr lang="en-US" sz="4000" dirty="0" smtClean="0"/>
              <a:t>Diseases of the Nervous System</a:t>
            </a:r>
            <a:endParaRPr lang="en-US" sz="4000" dirty="0"/>
          </a:p>
        </p:txBody>
      </p:sp>
      <p:sp>
        <p:nvSpPr>
          <p:cNvPr id="49154" name="Content Placeholder 2"/>
          <p:cNvSpPr>
            <a:spLocks noGrp="1"/>
          </p:cNvSpPr>
          <p:nvPr>
            <p:ph idx="1"/>
          </p:nvPr>
        </p:nvSpPr>
        <p:spPr>
          <a:xfrm>
            <a:off x="457200" y="1600200"/>
            <a:ext cx="8229600" cy="4495800"/>
          </a:xfrm>
        </p:spPr>
        <p:txBody>
          <a:bodyPr>
            <a:normAutofit/>
          </a:bodyPr>
          <a:lstStyle/>
          <a:p>
            <a:r>
              <a:rPr lang="en-US" dirty="0" smtClean="0"/>
              <a:t>Diseases of the sense organs have been given their own chapters – 7 for eyes and </a:t>
            </a:r>
            <a:r>
              <a:rPr lang="en-US" dirty="0" err="1" smtClean="0"/>
              <a:t>adnexa</a:t>
            </a:r>
            <a:r>
              <a:rPr lang="en-US" dirty="0" smtClean="0"/>
              <a:t>, 8 for ear and mastoid process</a:t>
            </a:r>
          </a:p>
          <a:p>
            <a:r>
              <a:rPr lang="en-US" dirty="0" smtClean="0"/>
              <a:t>Category </a:t>
            </a:r>
            <a:r>
              <a:rPr lang="en-US" dirty="0" err="1" smtClean="0"/>
              <a:t>G81</a:t>
            </a:r>
            <a:r>
              <a:rPr lang="en-US" dirty="0" smtClean="0"/>
              <a:t>, </a:t>
            </a:r>
            <a:r>
              <a:rPr lang="en-US" dirty="0" err="1" smtClean="0"/>
              <a:t>G82</a:t>
            </a:r>
            <a:r>
              <a:rPr lang="en-US" dirty="0" smtClean="0"/>
              <a:t>, </a:t>
            </a:r>
            <a:r>
              <a:rPr lang="en-US" dirty="0" err="1" smtClean="0"/>
              <a:t>G83</a:t>
            </a:r>
            <a:r>
              <a:rPr lang="en-US" dirty="0" smtClean="0"/>
              <a:t> – </a:t>
            </a:r>
            <a:r>
              <a:rPr lang="en-US" dirty="0" err="1" smtClean="0"/>
              <a:t>hemiplegia</a:t>
            </a:r>
            <a:r>
              <a:rPr lang="en-US" dirty="0" smtClean="0"/>
              <a:t> and paralysis</a:t>
            </a:r>
          </a:p>
          <a:p>
            <a:pPr lvl="1"/>
            <a:r>
              <a:rPr lang="en-US" dirty="0" smtClean="0"/>
              <a:t>Used only when listed conditions are reported without further specification, or are stated to be old or longstanding, with unspecified cause</a:t>
            </a:r>
          </a:p>
        </p:txBody>
      </p:sp>
      <p:sp>
        <p:nvSpPr>
          <p:cNvPr id="6" name="Slide Number Placeholder 5"/>
          <p:cNvSpPr>
            <a:spLocks noGrp="1"/>
          </p:cNvSpPr>
          <p:nvPr>
            <p:ph type="sldNum" sz="quarter" idx="12"/>
          </p:nvPr>
        </p:nvSpPr>
        <p:spPr/>
        <p:txBody>
          <a:bodyPr/>
          <a:lstStyle/>
          <a:p>
            <a:pPr>
              <a:defRPr/>
            </a:pPr>
            <a:fld id="{47094182-DAD2-4DC9-93E4-CCFCC1E9C1B1}" type="slidenum">
              <a:rPr lang="en-US" smtClean="0"/>
              <a:pPr>
                <a:defRPr/>
              </a:pPr>
              <a:t>62</a:t>
            </a:fld>
            <a:endParaRPr lang="en-US"/>
          </a:p>
        </p:txBody>
      </p:sp>
      <p:graphicFrame>
        <p:nvGraphicFramePr>
          <p:cNvPr id="5" name="Diagram 4"/>
          <p:cNvGraphicFramePr/>
          <p:nvPr/>
        </p:nvGraphicFramePr>
        <p:xfrm>
          <a:off x="457200" y="5029200"/>
          <a:ext cx="228600" cy="7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50178" name="Content Placeholder 2"/>
          <p:cNvSpPr>
            <a:spLocks noGrp="1"/>
          </p:cNvSpPr>
          <p:nvPr>
            <p:ph idx="1"/>
          </p:nvPr>
        </p:nvSpPr>
        <p:spPr>
          <a:xfrm>
            <a:off x="457200" y="990600"/>
            <a:ext cx="8229600" cy="5135563"/>
          </a:xfrm>
        </p:spPr>
        <p:txBody>
          <a:bodyPr>
            <a:normAutofit/>
          </a:bodyPr>
          <a:lstStyle/>
          <a:p>
            <a:r>
              <a:rPr lang="en-US" dirty="0" smtClean="0"/>
              <a:t>Epilepsy terminology updated</a:t>
            </a:r>
          </a:p>
          <a:p>
            <a:pPr lvl="1"/>
            <a:r>
              <a:rPr lang="en-US" dirty="0" smtClean="0"/>
              <a:t>Localization-related idiopathic</a:t>
            </a:r>
          </a:p>
          <a:p>
            <a:pPr lvl="1"/>
            <a:r>
              <a:rPr lang="en-US" dirty="0" smtClean="0"/>
              <a:t>Generalized idiopathic</a:t>
            </a:r>
          </a:p>
          <a:p>
            <a:pPr lvl="1"/>
            <a:r>
              <a:rPr lang="en-US" dirty="0" smtClean="0"/>
              <a:t>Special epileptic syndromes</a:t>
            </a:r>
          </a:p>
          <a:p>
            <a:r>
              <a:rPr lang="en-US" dirty="0" smtClean="0"/>
              <a:t>Provides specificity for:</a:t>
            </a:r>
          </a:p>
          <a:p>
            <a:pPr lvl="1"/>
            <a:r>
              <a:rPr lang="en-US" dirty="0" smtClean="0"/>
              <a:t>Seizures of localized onset</a:t>
            </a:r>
          </a:p>
          <a:p>
            <a:pPr lvl="1"/>
            <a:r>
              <a:rPr lang="en-US" dirty="0" smtClean="0"/>
              <a:t>Complex partial seizures</a:t>
            </a:r>
          </a:p>
          <a:p>
            <a:pPr lvl="1"/>
            <a:r>
              <a:rPr lang="en-US" dirty="0" smtClean="0"/>
              <a:t>Intractable</a:t>
            </a:r>
          </a:p>
          <a:p>
            <a:pPr lvl="1"/>
            <a:r>
              <a:rPr lang="en-US" dirty="0" smtClean="0"/>
              <a:t>Status </a:t>
            </a:r>
            <a:r>
              <a:rPr lang="en-US" dirty="0" err="1" smtClean="0"/>
              <a:t>epilepticus</a:t>
            </a:r>
            <a:endParaRPr lang="en-US" dirty="0" smtClean="0"/>
          </a:p>
        </p:txBody>
      </p:sp>
      <p:sp>
        <p:nvSpPr>
          <p:cNvPr id="6" name="Slide Number Placeholder 5"/>
          <p:cNvSpPr>
            <a:spLocks noGrp="1"/>
          </p:cNvSpPr>
          <p:nvPr>
            <p:ph type="sldNum" sz="quarter" idx="12"/>
          </p:nvPr>
        </p:nvSpPr>
        <p:spPr/>
        <p:txBody>
          <a:bodyPr/>
          <a:lstStyle/>
          <a:p>
            <a:pPr>
              <a:defRPr/>
            </a:pPr>
            <a:fld id="{787E5B26-B6EF-4078-B2E8-D1EE75B33257}" type="slidenum">
              <a:rPr lang="en-US" smtClean="0"/>
              <a:pPr>
                <a:defRPr/>
              </a:pPr>
              <a:t>63</a:t>
            </a:fld>
            <a:endParaRPr lang="en-US"/>
          </a:p>
        </p:txBody>
      </p:sp>
      <p:graphicFrame>
        <p:nvGraphicFramePr>
          <p:cNvPr id="5" name="Diagram 4"/>
          <p:cNvGraphicFramePr/>
          <p:nvPr/>
        </p:nvGraphicFramePr>
        <p:xfrm flipV="1">
          <a:off x="457200" y="5105400"/>
          <a:ext cx="762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457200" y="609600"/>
            <a:ext cx="8229600" cy="1143000"/>
          </a:xfrm>
        </p:spPr>
        <p:txBody>
          <a:bodyPr/>
          <a:lstStyle/>
          <a:p>
            <a:r>
              <a:rPr lang="en-US" sz="3200" dirty="0" smtClean="0"/>
              <a:t>Category </a:t>
            </a:r>
            <a:r>
              <a:rPr lang="en-US" sz="3200" dirty="0" err="1" smtClean="0"/>
              <a:t>G40</a:t>
            </a:r>
            <a:r>
              <a:rPr lang="en-US" sz="3200" dirty="0" smtClean="0"/>
              <a:t> (Epilepsy and recurrent seizures) and </a:t>
            </a:r>
            <a:r>
              <a:rPr lang="en-US" sz="3200" dirty="0" err="1" smtClean="0"/>
              <a:t>G43</a:t>
            </a:r>
            <a:r>
              <a:rPr lang="en-US" sz="3200" dirty="0" smtClean="0"/>
              <a:t> (Migraine)</a:t>
            </a:r>
          </a:p>
        </p:txBody>
      </p:sp>
      <p:sp>
        <p:nvSpPr>
          <p:cNvPr id="26" name="Slide Number Placeholder 25"/>
          <p:cNvSpPr>
            <a:spLocks noGrp="1"/>
          </p:cNvSpPr>
          <p:nvPr>
            <p:ph type="sldNum" sz="quarter" idx="12"/>
          </p:nvPr>
        </p:nvSpPr>
        <p:spPr/>
        <p:txBody>
          <a:bodyPr/>
          <a:lstStyle/>
          <a:p>
            <a:pPr>
              <a:defRPr/>
            </a:pPr>
            <a:fld id="{4643DD56-9C47-4ACF-B6E3-AF93BD7EA7F8}" type="slidenum">
              <a:rPr lang="en-US" smtClean="0"/>
              <a:pPr>
                <a:defRPr/>
              </a:pPr>
              <a:t>64</a:t>
            </a:fld>
            <a:endParaRPr lang="en-US"/>
          </a:p>
        </p:txBody>
      </p:sp>
      <p:grpSp>
        <p:nvGrpSpPr>
          <p:cNvPr id="2" name="Group 5"/>
          <p:cNvGrpSpPr>
            <a:grpSpLocks noChangeAspect="1"/>
          </p:cNvGrpSpPr>
          <p:nvPr/>
        </p:nvGrpSpPr>
        <p:grpSpPr bwMode="auto">
          <a:xfrm>
            <a:off x="1236663" y="1676400"/>
            <a:ext cx="4754562" cy="4191000"/>
            <a:chOff x="2309" y="1611"/>
            <a:chExt cx="1142" cy="1098"/>
          </a:xfrm>
        </p:grpSpPr>
        <p:sp>
          <p:nvSpPr>
            <p:cNvPr id="51207" name="AutoShape 4"/>
            <p:cNvSpPr>
              <a:spLocks noChangeAspect="1" noChangeArrowheads="1" noTextEdit="1"/>
            </p:cNvSpPr>
            <p:nvPr/>
          </p:nvSpPr>
          <p:spPr bwMode="auto">
            <a:xfrm>
              <a:off x="2309" y="1611"/>
              <a:ext cx="1142" cy="1098"/>
            </a:xfrm>
            <a:prstGeom prst="rect">
              <a:avLst/>
            </a:prstGeom>
            <a:noFill/>
            <a:ln w="9525">
              <a:noFill/>
              <a:miter lim="800000"/>
              <a:headEnd/>
              <a:tailEnd/>
            </a:ln>
          </p:spPr>
          <p:txBody>
            <a:bodyPr/>
            <a:lstStyle/>
            <a:p>
              <a:endParaRPr lang="en-US"/>
            </a:p>
          </p:txBody>
        </p:sp>
        <p:sp>
          <p:nvSpPr>
            <p:cNvPr id="51208" name="Freeform 6"/>
            <p:cNvSpPr>
              <a:spLocks/>
            </p:cNvSpPr>
            <p:nvPr/>
          </p:nvSpPr>
          <p:spPr bwMode="auto">
            <a:xfrm>
              <a:off x="2313" y="1831"/>
              <a:ext cx="1128" cy="874"/>
            </a:xfrm>
            <a:custGeom>
              <a:avLst/>
              <a:gdLst>
                <a:gd name="T0" fmla="*/ 1128 w 1128"/>
                <a:gd name="T1" fmla="*/ 726 h 874"/>
                <a:gd name="T2" fmla="*/ 96 w 1128"/>
                <a:gd name="T3" fmla="*/ 874 h 874"/>
                <a:gd name="T4" fmla="*/ 0 w 1128"/>
                <a:gd name="T5" fmla="*/ 150 h 874"/>
                <a:gd name="T6" fmla="*/ 1026 w 1128"/>
                <a:gd name="T7" fmla="*/ 0 h 874"/>
                <a:gd name="T8" fmla="*/ 1128 w 1128"/>
                <a:gd name="T9" fmla="*/ 726 h 874"/>
                <a:gd name="T10" fmla="*/ 0 60000 65536"/>
                <a:gd name="T11" fmla="*/ 0 60000 65536"/>
                <a:gd name="T12" fmla="*/ 0 60000 65536"/>
                <a:gd name="T13" fmla="*/ 0 60000 65536"/>
                <a:gd name="T14" fmla="*/ 0 60000 65536"/>
                <a:gd name="T15" fmla="*/ 0 w 1128"/>
                <a:gd name="T16" fmla="*/ 0 h 874"/>
                <a:gd name="T17" fmla="*/ 1128 w 1128"/>
                <a:gd name="T18" fmla="*/ 874 h 874"/>
              </a:gdLst>
              <a:ahLst/>
              <a:cxnLst>
                <a:cxn ang="T10">
                  <a:pos x="T0" y="T1"/>
                </a:cxn>
                <a:cxn ang="T11">
                  <a:pos x="T2" y="T3"/>
                </a:cxn>
                <a:cxn ang="T12">
                  <a:pos x="T4" y="T5"/>
                </a:cxn>
                <a:cxn ang="T13">
                  <a:pos x="T6" y="T7"/>
                </a:cxn>
                <a:cxn ang="T14">
                  <a:pos x="T8" y="T9"/>
                </a:cxn>
              </a:cxnLst>
              <a:rect l="T15" t="T16" r="T17" b="T18"/>
              <a:pathLst>
                <a:path w="1128" h="874">
                  <a:moveTo>
                    <a:pt x="1128" y="726"/>
                  </a:moveTo>
                  <a:lnTo>
                    <a:pt x="96" y="874"/>
                  </a:lnTo>
                  <a:lnTo>
                    <a:pt x="0" y="150"/>
                  </a:lnTo>
                  <a:lnTo>
                    <a:pt x="1026" y="0"/>
                  </a:lnTo>
                  <a:lnTo>
                    <a:pt x="1128" y="726"/>
                  </a:lnTo>
                  <a:close/>
                </a:path>
              </a:pathLst>
            </a:custGeom>
            <a:solidFill>
              <a:srgbClr val="C2C8CA"/>
            </a:solidFill>
            <a:ln w="9525">
              <a:noFill/>
              <a:round/>
              <a:headEnd/>
              <a:tailEnd/>
            </a:ln>
          </p:spPr>
          <p:txBody>
            <a:bodyPr/>
            <a:lstStyle/>
            <a:p>
              <a:endParaRPr lang="en-US"/>
            </a:p>
          </p:txBody>
        </p:sp>
        <p:sp>
          <p:nvSpPr>
            <p:cNvPr id="51209" name="Freeform 7"/>
            <p:cNvSpPr>
              <a:spLocks/>
            </p:cNvSpPr>
            <p:nvPr/>
          </p:nvSpPr>
          <p:spPr bwMode="auto">
            <a:xfrm>
              <a:off x="2313" y="1815"/>
              <a:ext cx="1134" cy="876"/>
            </a:xfrm>
            <a:custGeom>
              <a:avLst/>
              <a:gdLst>
                <a:gd name="T0" fmla="*/ 1134 w 1134"/>
                <a:gd name="T1" fmla="*/ 728 h 876"/>
                <a:gd name="T2" fmla="*/ 102 w 1134"/>
                <a:gd name="T3" fmla="*/ 876 h 876"/>
                <a:gd name="T4" fmla="*/ 0 w 1134"/>
                <a:gd name="T5" fmla="*/ 146 h 876"/>
                <a:gd name="T6" fmla="*/ 1032 w 1134"/>
                <a:gd name="T7" fmla="*/ 0 h 876"/>
                <a:gd name="T8" fmla="*/ 1134 w 1134"/>
                <a:gd name="T9" fmla="*/ 728 h 876"/>
                <a:gd name="T10" fmla="*/ 0 60000 65536"/>
                <a:gd name="T11" fmla="*/ 0 60000 65536"/>
                <a:gd name="T12" fmla="*/ 0 60000 65536"/>
                <a:gd name="T13" fmla="*/ 0 60000 65536"/>
                <a:gd name="T14" fmla="*/ 0 60000 65536"/>
                <a:gd name="T15" fmla="*/ 0 w 1134"/>
                <a:gd name="T16" fmla="*/ 0 h 876"/>
                <a:gd name="T17" fmla="*/ 1134 w 1134"/>
                <a:gd name="T18" fmla="*/ 876 h 876"/>
              </a:gdLst>
              <a:ahLst/>
              <a:cxnLst>
                <a:cxn ang="T10">
                  <a:pos x="T0" y="T1"/>
                </a:cxn>
                <a:cxn ang="T11">
                  <a:pos x="T2" y="T3"/>
                </a:cxn>
                <a:cxn ang="T12">
                  <a:pos x="T4" y="T5"/>
                </a:cxn>
                <a:cxn ang="T13">
                  <a:pos x="T6" y="T7"/>
                </a:cxn>
                <a:cxn ang="T14">
                  <a:pos x="T8" y="T9"/>
                </a:cxn>
              </a:cxnLst>
              <a:rect l="T15" t="T16" r="T17" b="T18"/>
              <a:pathLst>
                <a:path w="1134" h="876">
                  <a:moveTo>
                    <a:pt x="1134" y="728"/>
                  </a:moveTo>
                  <a:lnTo>
                    <a:pt x="102" y="876"/>
                  </a:lnTo>
                  <a:lnTo>
                    <a:pt x="0" y="146"/>
                  </a:lnTo>
                  <a:lnTo>
                    <a:pt x="1032" y="0"/>
                  </a:lnTo>
                  <a:lnTo>
                    <a:pt x="1134" y="728"/>
                  </a:lnTo>
                  <a:close/>
                </a:path>
              </a:pathLst>
            </a:custGeom>
            <a:solidFill>
              <a:srgbClr val="F7F7EA"/>
            </a:solidFill>
            <a:ln w="9525">
              <a:noFill/>
              <a:round/>
              <a:headEnd/>
              <a:tailEnd/>
            </a:ln>
          </p:spPr>
          <p:txBody>
            <a:bodyPr/>
            <a:lstStyle/>
            <a:p>
              <a:endParaRPr lang="en-US"/>
            </a:p>
          </p:txBody>
        </p:sp>
        <p:sp>
          <p:nvSpPr>
            <p:cNvPr id="51210" name="Freeform 8"/>
            <p:cNvSpPr>
              <a:spLocks/>
            </p:cNvSpPr>
            <p:nvPr/>
          </p:nvSpPr>
          <p:spPr bwMode="auto">
            <a:xfrm>
              <a:off x="2959" y="2555"/>
              <a:ext cx="404" cy="88"/>
            </a:xfrm>
            <a:custGeom>
              <a:avLst/>
              <a:gdLst>
                <a:gd name="T0" fmla="*/ 404 w 404"/>
                <a:gd name="T1" fmla="*/ 0 h 88"/>
                <a:gd name="T2" fmla="*/ 0 w 404"/>
                <a:gd name="T3" fmla="*/ 58 h 88"/>
                <a:gd name="T4" fmla="*/ 396 w 404"/>
                <a:gd name="T5" fmla="*/ 88 h 88"/>
                <a:gd name="T6" fmla="*/ 404 w 404"/>
                <a:gd name="T7" fmla="*/ 0 h 88"/>
                <a:gd name="T8" fmla="*/ 0 60000 65536"/>
                <a:gd name="T9" fmla="*/ 0 60000 65536"/>
                <a:gd name="T10" fmla="*/ 0 60000 65536"/>
                <a:gd name="T11" fmla="*/ 0 60000 65536"/>
                <a:gd name="T12" fmla="*/ 0 w 404"/>
                <a:gd name="T13" fmla="*/ 0 h 88"/>
                <a:gd name="T14" fmla="*/ 404 w 404"/>
                <a:gd name="T15" fmla="*/ 88 h 88"/>
              </a:gdLst>
              <a:ahLst/>
              <a:cxnLst>
                <a:cxn ang="T8">
                  <a:pos x="T0" y="T1"/>
                </a:cxn>
                <a:cxn ang="T9">
                  <a:pos x="T2" y="T3"/>
                </a:cxn>
                <a:cxn ang="T10">
                  <a:pos x="T4" y="T5"/>
                </a:cxn>
                <a:cxn ang="T11">
                  <a:pos x="T6" y="T7"/>
                </a:cxn>
              </a:cxnLst>
              <a:rect l="T12" t="T13" r="T14" b="T15"/>
              <a:pathLst>
                <a:path w="404" h="88">
                  <a:moveTo>
                    <a:pt x="404" y="0"/>
                  </a:moveTo>
                  <a:lnTo>
                    <a:pt x="0" y="58"/>
                  </a:lnTo>
                  <a:lnTo>
                    <a:pt x="396" y="88"/>
                  </a:lnTo>
                  <a:lnTo>
                    <a:pt x="404" y="0"/>
                  </a:lnTo>
                  <a:close/>
                </a:path>
              </a:pathLst>
            </a:custGeom>
            <a:solidFill>
              <a:srgbClr val="C2C8CA"/>
            </a:solidFill>
            <a:ln w="9525">
              <a:noFill/>
              <a:round/>
              <a:headEnd/>
              <a:tailEnd/>
            </a:ln>
          </p:spPr>
          <p:txBody>
            <a:bodyPr/>
            <a:lstStyle/>
            <a:p>
              <a:endParaRPr lang="en-US"/>
            </a:p>
          </p:txBody>
        </p:sp>
        <p:sp>
          <p:nvSpPr>
            <p:cNvPr id="51211" name="Freeform 9"/>
            <p:cNvSpPr>
              <a:spLocks/>
            </p:cNvSpPr>
            <p:nvPr/>
          </p:nvSpPr>
          <p:spPr bwMode="auto">
            <a:xfrm>
              <a:off x="2355" y="2377"/>
              <a:ext cx="46" cy="200"/>
            </a:xfrm>
            <a:custGeom>
              <a:avLst/>
              <a:gdLst>
                <a:gd name="T0" fmla="*/ 0 w 46"/>
                <a:gd name="T1" fmla="*/ 196 h 200"/>
                <a:gd name="T2" fmla="*/ 46 w 46"/>
                <a:gd name="T3" fmla="*/ 200 h 200"/>
                <a:gd name="T4" fmla="*/ 18 w 46"/>
                <a:gd name="T5" fmla="*/ 0 h 200"/>
                <a:gd name="T6" fmla="*/ 0 w 46"/>
                <a:gd name="T7" fmla="*/ 196 h 200"/>
                <a:gd name="T8" fmla="*/ 0 60000 65536"/>
                <a:gd name="T9" fmla="*/ 0 60000 65536"/>
                <a:gd name="T10" fmla="*/ 0 60000 65536"/>
                <a:gd name="T11" fmla="*/ 0 60000 65536"/>
                <a:gd name="T12" fmla="*/ 0 w 46"/>
                <a:gd name="T13" fmla="*/ 0 h 200"/>
                <a:gd name="T14" fmla="*/ 46 w 46"/>
                <a:gd name="T15" fmla="*/ 200 h 200"/>
              </a:gdLst>
              <a:ahLst/>
              <a:cxnLst>
                <a:cxn ang="T8">
                  <a:pos x="T0" y="T1"/>
                </a:cxn>
                <a:cxn ang="T9">
                  <a:pos x="T2" y="T3"/>
                </a:cxn>
                <a:cxn ang="T10">
                  <a:pos x="T4" y="T5"/>
                </a:cxn>
                <a:cxn ang="T11">
                  <a:pos x="T6" y="T7"/>
                </a:cxn>
              </a:cxnLst>
              <a:rect l="T12" t="T13" r="T14" b="T15"/>
              <a:pathLst>
                <a:path w="46" h="200">
                  <a:moveTo>
                    <a:pt x="0" y="196"/>
                  </a:moveTo>
                  <a:lnTo>
                    <a:pt x="46" y="200"/>
                  </a:lnTo>
                  <a:lnTo>
                    <a:pt x="18" y="0"/>
                  </a:lnTo>
                  <a:lnTo>
                    <a:pt x="0" y="196"/>
                  </a:lnTo>
                  <a:close/>
                </a:path>
              </a:pathLst>
            </a:custGeom>
            <a:solidFill>
              <a:srgbClr val="C2C8CA"/>
            </a:solidFill>
            <a:ln w="9525">
              <a:noFill/>
              <a:round/>
              <a:headEnd/>
              <a:tailEnd/>
            </a:ln>
          </p:spPr>
          <p:txBody>
            <a:bodyPr/>
            <a:lstStyle/>
            <a:p>
              <a:endParaRPr lang="en-US"/>
            </a:p>
          </p:txBody>
        </p:sp>
        <p:sp>
          <p:nvSpPr>
            <p:cNvPr id="51212" name="Freeform 10"/>
            <p:cNvSpPr>
              <a:spLocks/>
            </p:cNvSpPr>
            <p:nvPr/>
          </p:nvSpPr>
          <p:spPr bwMode="auto">
            <a:xfrm>
              <a:off x="2373" y="1869"/>
              <a:ext cx="1040" cy="740"/>
            </a:xfrm>
            <a:custGeom>
              <a:avLst/>
              <a:gdLst>
                <a:gd name="T0" fmla="*/ 1040 w 1040"/>
                <a:gd name="T1" fmla="*/ 412 h 740"/>
                <a:gd name="T2" fmla="*/ 986 w 1040"/>
                <a:gd name="T3" fmla="*/ 30 h 740"/>
                <a:gd name="T4" fmla="*/ 588 w 1040"/>
                <a:gd name="T5" fmla="*/ 0 h 740"/>
                <a:gd name="T6" fmla="*/ 38 w 1040"/>
                <a:gd name="T7" fmla="*/ 80 h 740"/>
                <a:gd name="T8" fmla="*/ 0 w 1040"/>
                <a:gd name="T9" fmla="*/ 496 h 740"/>
                <a:gd name="T10" fmla="*/ 28 w 1040"/>
                <a:gd name="T11" fmla="*/ 698 h 740"/>
                <a:gd name="T12" fmla="*/ 610 w 1040"/>
                <a:gd name="T13" fmla="*/ 740 h 740"/>
                <a:gd name="T14" fmla="*/ 1014 w 1040"/>
                <a:gd name="T15" fmla="*/ 684 h 740"/>
                <a:gd name="T16" fmla="*/ 1040 w 1040"/>
                <a:gd name="T17" fmla="*/ 412 h 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0"/>
                <a:gd name="T28" fmla="*/ 0 h 740"/>
                <a:gd name="T29" fmla="*/ 1040 w 1040"/>
                <a:gd name="T30" fmla="*/ 740 h 7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0" h="740">
                  <a:moveTo>
                    <a:pt x="1040" y="412"/>
                  </a:moveTo>
                  <a:lnTo>
                    <a:pt x="986" y="30"/>
                  </a:lnTo>
                  <a:lnTo>
                    <a:pt x="588" y="0"/>
                  </a:lnTo>
                  <a:lnTo>
                    <a:pt x="38" y="80"/>
                  </a:lnTo>
                  <a:lnTo>
                    <a:pt x="0" y="496"/>
                  </a:lnTo>
                  <a:lnTo>
                    <a:pt x="28" y="698"/>
                  </a:lnTo>
                  <a:lnTo>
                    <a:pt x="610" y="740"/>
                  </a:lnTo>
                  <a:lnTo>
                    <a:pt x="1014" y="684"/>
                  </a:lnTo>
                  <a:lnTo>
                    <a:pt x="1040" y="412"/>
                  </a:lnTo>
                  <a:close/>
                </a:path>
              </a:pathLst>
            </a:custGeom>
            <a:solidFill>
              <a:srgbClr val="DBDBD0"/>
            </a:solidFill>
            <a:ln w="9525">
              <a:noFill/>
              <a:round/>
              <a:headEnd/>
              <a:tailEnd/>
            </a:ln>
          </p:spPr>
          <p:txBody>
            <a:bodyPr/>
            <a:lstStyle/>
            <a:p>
              <a:endParaRPr lang="en-US"/>
            </a:p>
          </p:txBody>
        </p:sp>
        <p:sp>
          <p:nvSpPr>
            <p:cNvPr id="51213" name="Freeform 11"/>
            <p:cNvSpPr>
              <a:spLocks/>
            </p:cNvSpPr>
            <p:nvPr/>
          </p:nvSpPr>
          <p:spPr bwMode="auto">
            <a:xfrm>
              <a:off x="2367" y="1821"/>
              <a:ext cx="1078" cy="812"/>
            </a:xfrm>
            <a:custGeom>
              <a:avLst/>
              <a:gdLst>
                <a:gd name="T0" fmla="*/ 1024 w 1078"/>
                <a:gd name="T1" fmla="*/ 812 h 812"/>
                <a:gd name="T2" fmla="*/ 0 w 1078"/>
                <a:gd name="T3" fmla="*/ 734 h 812"/>
                <a:gd name="T4" fmla="*/ 52 w 1078"/>
                <a:gd name="T5" fmla="*/ 0 h 812"/>
                <a:gd name="T6" fmla="*/ 1078 w 1078"/>
                <a:gd name="T7" fmla="*/ 78 h 812"/>
                <a:gd name="T8" fmla="*/ 1024 w 1078"/>
                <a:gd name="T9" fmla="*/ 812 h 812"/>
                <a:gd name="T10" fmla="*/ 0 60000 65536"/>
                <a:gd name="T11" fmla="*/ 0 60000 65536"/>
                <a:gd name="T12" fmla="*/ 0 60000 65536"/>
                <a:gd name="T13" fmla="*/ 0 60000 65536"/>
                <a:gd name="T14" fmla="*/ 0 60000 65536"/>
                <a:gd name="T15" fmla="*/ 0 w 1078"/>
                <a:gd name="T16" fmla="*/ 0 h 812"/>
                <a:gd name="T17" fmla="*/ 1078 w 1078"/>
                <a:gd name="T18" fmla="*/ 812 h 812"/>
              </a:gdLst>
              <a:ahLst/>
              <a:cxnLst>
                <a:cxn ang="T10">
                  <a:pos x="T0" y="T1"/>
                </a:cxn>
                <a:cxn ang="T11">
                  <a:pos x="T2" y="T3"/>
                </a:cxn>
                <a:cxn ang="T12">
                  <a:pos x="T4" y="T5"/>
                </a:cxn>
                <a:cxn ang="T13">
                  <a:pos x="T6" y="T7"/>
                </a:cxn>
                <a:cxn ang="T14">
                  <a:pos x="T8" y="T9"/>
                </a:cxn>
              </a:cxnLst>
              <a:rect l="T15" t="T16" r="T17" b="T18"/>
              <a:pathLst>
                <a:path w="1078" h="812">
                  <a:moveTo>
                    <a:pt x="1024" y="812"/>
                  </a:moveTo>
                  <a:lnTo>
                    <a:pt x="0" y="734"/>
                  </a:lnTo>
                  <a:lnTo>
                    <a:pt x="52" y="0"/>
                  </a:lnTo>
                  <a:lnTo>
                    <a:pt x="1078" y="78"/>
                  </a:lnTo>
                  <a:lnTo>
                    <a:pt x="1024" y="812"/>
                  </a:lnTo>
                  <a:close/>
                </a:path>
              </a:pathLst>
            </a:custGeom>
            <a:solidFill>
              <a:srgbClr val="F7F7EF"/>
            </a:solidFill>
            <a:ln w="9525">
              <a:noFill/>
              <a:round/>
              <a:headEnd/>
              <a:tailEnd/>
            </a:ln>
          </p:spPr>
          <p:txBody>
            <a:bodyPr tIns="365760"/>
            <a:lstStyle/>
            <a:p>
              <a:endParaRPr lang="en-US" b="1" dirty="0">
                <a:cs typeface="Arial" charset="0"/>
              </a:endParaRPr>
            </a:p>
            <a:p>
              <a:r>
                <a:rPr lang="en-US" b="1" dirty="0">
                  <a:cs typeface="Arial" charset="0"/>
                </a:rPr>
                <a:t>Note: </a:t>
              </a:r>
              <a:r>
                <a:rPr lang="en-US" dirty="0"/>
                <a:t>the following terms are equivalent to intractable:  </a:t>
              </a:r>
              <a:r>
                <a:rPr lang="en-US" dirty="0" err="1"/>
                <a:t>pharmacoresistent</a:t>
              </a:r>
              <a:r>
                <a:rPr lang="en-US" dirty="0"/>
                <a:t> (pharmacologically resistant), treatment resistant, refractory (medically), and poorly controlled.  </a:t>
              </a:r>
            </a:p>
            <a:p>
              <a:r>
                <a:rPr lang="en-US" b="1" dirty="0">
                  <a:cs typeface="Arial" charset="0"/>
                </a:rPr>
                <a:t> </a:t>
              </a:r>
            </a:p>
          </p:txBody>
        </p:sp>
        <p:sp>
          <p:nvSpPr>
            <p:cNvPr id="51214" name="Freeform 12"/>
            <p:cNvSpPr>
              <a:spLocks/>
            </p:cNvSpPr>
            <p:nvPr/>
          </p:nvSpPr>
          <p:spPr bwMode="auto">
            <a:xfrm>
              <a:off x="2741" y="1797"/>
              <a:ext cx="298" cy="24"/>
            </a:xfrm>
            <a:custGeom>
              <a:avLst/>
              <a:gdLst>
                <a:gd name="T0" fmla="*/ 298 w 298"/>
                <a:gd name="T1" fmla="*/ 10 h 24"/>
                <a:gd name="T2" fmla="*/ 298 w 298"/>
                <a:gd name="T3" fmla="*/ 10 h 24"/>
                <a:gd name="T4" fmla="*/ 298 w 298"/>
                <a:gd name="T5" fmla="*/ 4 h 24"/>
                <a:gd name="T6" fmla="*/ 294 w 298"/>
                <a:gd name="T7" fmla="*/ 0 h 24"/>
                <a:gd name="T8" fmla="*/ 288 w 298"/>
                <a:gd name="T9" fmla="*/ 0 h 24"/>
                <a:gd name="T10" fmla="*/ 12 w 298"/>
                <a:gd name="T11" fmla="*/ 0 h 24"/>
                <a:gd name="T12" fmla="*/ 12 w 298"/>
                <a:gd name="T13" fmla="*/ 0 h 24"/>
                <a:gd name="T14" fmla="*/ 10 w 298"/>
                <a:gd name="T15" fmla="*/ 0 h 24"/>
                <a:gd name="T16" fmla="*/ 6 w 298"/>
                <a:gd name="T17" fmla="*/ 2 h 24"/>
                <a:gd name="T18" fmla="*/ 2 w 298"/>
                <a:gd name="T19" fmla="*/ 6 h 24"/>
                <a:gd name="T20" fmla="*/ 0 w 298"/>
                <a:gd name="T21" fmla="*/ 16 h 24"/>
                <a:gd name="T22" fmla="*/ 0 w 298"/>
                <a:gd name="T23" fmla="*/ 16 h 24"/>
                <a:gd name="T24" fmla="*/ 0 w 298"/>
                <a:gd name="T25" fmla="*/ 24 h 24"/>
                <a:gd name="T26" fmla="*/ 298 w 298"/>
                <a:gd name="T27" fmla="*/ 24 h 24"/>
                <a:gd name="T28" fmla="*/ 298 w 298"/>
                <a:gd name="T29" fmla="*/ 24 h 24"/>
                <a:gd name="T30" fmla="*/ 298 w 298"/>
                <a:gd name="T31" fmla="*/ 10 h 24"/>
                <a:gd name="T32" fmla="*/ 298 w 298"/>
                <a:gd name="T33" fmla="*/ 1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24"/>
                <a:gd name="T53" fmla="*/ 298 w 29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24">
                  <a:moveTo>
                    <a:pt x="298" y="10"/>
                  </a:moveTo>
                  <a:lnTo>
                    <a:pt x="298" y="10"/>
                  </a:lnTo>
                  <a:lnTo>
                    <a:pt x="298" y="4"/>
                  </a:lnTo>
                  <a:lnTo>
                    <a:pt x="294" y="0"/>
                  </a:lnTo>
                  <a:lnTo>
                    <a:pt x="288" y="0"/>
                  </a:lnTo>
                  <a:lnTo>
                    <a:pt x="12" y="0"/>
                  </a:lnTo>
                  <a:lnTo>
                    <a:pt x="10" y="0"/>
                  </a:lnTo>
                  <a:lnTo>
                    <a:pt x="6" y="2"/>
                  </a:lnTo>
                  <a:lnTo>
                    <a:pt x="2" y="6"/>
                  </a:lnTo>
                  <a:lnTo>
                    <a:pt x="0" y="16"/>
                  </a:lnTo>
                  <a:lnTo>
                    <a:pt x="0" y="24"/>
                  </a:lnTo>
                  <a:lnTo>
                    <a:pt x="298" y="24"/>
                  </a:lnTo>
                  <a:lnTo>
                    <a:pt x="298" y="10"/>
                  </a:lnTo>
                  <a:close/>
                </a:path>
              </a:pathLst>
            </a:custGeom>
            <a:solidFill>
              <a:srgbClr val="000000"/>
            </a:solidFill>
            <a:ln w="9525">
              <a:noFill/>
              <a:round/>
              <a:headEnd/>
              <a:tailEnd/>
            </a:ln>
          </p:spPr>
          <p:txBody>
            <a:bodyPr/>
            <a:lstStyle/>
            <a:p>
              <a:endParaRPr lang="en-US"/>
            </a:p>
          </p:txBody>
        </p:sp>
        <p:sp>
          <p:nvSpPr>
            <p:cNvPr id="51215" name="Freeform 13"/>
            <p:cNvSpPr>
              <a:spLocks/>
            </p:cNvSpPr>
            <p:nvPr/>
          </p:nvSpPr>
          <p:spPr bwMode="auto">
            <a:xfrm>
              <a:off x="2743" y="1849"/>
              <a:ext cx="294" cy="88"/>
            </a:xfrm>
            <a:custGeom>
              <a:avLst/>
              <a:gdLst>
                <a:gd name="T0" fmla="*/ 8 w 294"/>
                <a:gd name="T1" fmla="*/ 88 h 88"/>
                <a:gd name="T2" fmla="*/ 284 w 294"/>
                <a:gd name="T3" fmla="*/ 88 h 88"/>
                <a:gd name="T4" fmla="*/ 284 w 294"/>
                <a:gd name="T5" fmla="*/ 88 h 88"/>
                <a:gd name="T6" fmla="*/ 294 w 294"/>
                <a:gd name="T7" fmla="*/ 0 h 88"/>
                <a:gd name="T8" fmla="*/ 0 w 294"/>
                <a:gd name="T9" fmla="*/ 0 h 88"/>
                <a:gd name="T10" fmla="*/ 0 w 294"/>
                <a:gd name="T11" fmla="*/ 0 h 88"/>
                <a:gd name="T12" fmla="*/ 8 w 294"/>
                <a:gd name="T13" fmla="*/ 88 h 88"/>
                <a:gd name="T14" fmla="*/ 8 w 294"/>
                <a:gd name="T15" fmla="*/ 88 h 88"/>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88"/>
                <a:gd name="T26" fmla="*/ 294 w 294"/>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88">
                  <a:moveTo>
                    <a:pt x="8" y="88"/>
                  </a:moveTo>
                  <a:lnTo>
                    <a:pt x="284" y="88"/>
                  </a:lnTo>
                  <a:lnTo>
                    <a:pt x="294" y="0"/>
                  </a:lnTo>
                  <a:lnTo>
                    <a:pt x="0" y="0"/>
                  </a:lnTo>
                  <a:lnTo>
                    <a:pt x="8" y="88"/>
                  </a:lnTo>
                  <a:close/>
                </a:path>
              </a:pathLst>
            </a:custGeom>
            <a:solidFill>
              <a:srgbClr val="000000"/>
            </a:solidFill>
            <a:ln w="9525">
              <a:noFill/>
              <a:round/>
              <a:headEnd/>
              <a:tailEnd/>
            </a:ln>
          </p:spPr>
          <p:txBody>
            <a:bodyPr/>
            <a:lstStyle/>
            <a:p>
              <a:endParaRPr lang="en-US"/>
            </a:p>
          </p:txBody>
        </p:sp>
        <p:sp>
          <p:nvSpPr>
            <p:cNvPr id="51216" name="Freeform 14"/>
            <p:cNvSpPr>
              <a:spLocks/>
            </p:cNvSpPr>
            <p:nvPr/>
          </p:nvSpPr>
          <p:spPr bwMode="auto">
            <a:xfrm>
              <a:off x="2741" y="1821"/>
              <a:ext cx="298" cy="28"/>
            </a:xfrm>
            <a:custGeom>
              <a:avLst/>
              <a:gdLst>
                <a:gd name="T0" fmla="*/ 0 w 298"/>
                <a:gd name="T1" fmla="*/ 0 h 28"/>
                <a:gd name="T2" fmla="*/ 0 w 298"/>
                <a:gd name="T3" fmla="*/ 0 h 28"/>
                <a:gd name="T4" fmla="*/ 2 w 298"/>
                <a:gd name="T5" fmla="*/ 28 h 28"/>
                <a:gd name="T6" fmla="*/ 296 w 298"/>
                <a:gd name="T7" fmla="*/ 28 h 28"/>
                <a:gd name="T8" fmla="*/ 296 w 298"/>
                <a:gd name="T9" fmla="*/ 28 h 28"/>
                <a:gd name="T10" fmla="*/ 298 w 298"/>
                <a:gd name="T11" fmla="*/ 0 h 28"/>
                <a:gd name="T12" fmla="*/ 0 w 298"/>
                <a:gd name="T13" fmla="*/ 0 h 28"/>
                <a:gd name="T14" fmla="*/ 0 60000 65536"/>
                <a:gd name="T15" fmla="*/ 0 60000 65536"/>
                <a:gd name="T16" fmla="*/ 0 60000 65536"/>
                <a:gd name="T17" fmla="*/ 0 60000 65536"/>
                <a:gd name="T18" fmla="*/ 0 60000 65536"/>
                <a:gd name="T19" fmla="*/ 0 60000 65536"/>
                <a:gd name="T20" fmla="*/ 0 60000 65536"/>
                <a:gd name="T21" fmla="*/ 0 w 298"/>
                <a:gd name="T22" fmla="*/ 0 h 28"/>
                <a:gd name="T23" fmla="*/ 298 w 29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8">
                  <a:moveTo>
                    <a:pt x="0" y="0"/>
                  </a:moveTo>
                  <a:lnTo>
                    <a:pt x="0" y="0"/>
                  </a:lnTo>
                  <a:lnTo>
                    <a:pt x="2" y="28"/>
                  </a:lnTo>
                  <a:lnTo>
                    <a:pt x="296" y="28"/>
                  </a:lnTo>
                  <a:lnTo>
                    <a:pt x="298" y="0"/>
                  </a:lnTo>
                  <a:lnTo>
                    <a:pt x="0" y="0"/>
                  </a:lnTo>
                  <a:close/>
                </a:path>
              </a:pathLst>
            </a:custGeom>
            <a:solidFill>
              <a:srgbClr val="333333"/>
            </a:solidFill>
            <a:ln w="9525">
              <a:noFill/>
              <a:round/>
              <a:headEnd/>
              <a:tailEnd/>
            </a:ln>
          </p:spPr>
          <p:txBody>
            <a:bodyPr/>
            <a:lstStyle/>
            <a:p>
              <a:endParaRPr lang="en-US"/>
            </a:p>
          </p:txBody>
        </p:sp>
        <p:sp>
          <p:nvSpPr>
            <p:cNvPr id="51217" name="Freeform 15"/>
            <p:cNvSpPr>
              <a:spLocks/>
            </p:cNvSpPr>
            <p:nvPr/>
          </p:nvSpPr>
          <p:spPr bwMode="auto">
            <a:xfrm>
              <a:off x="2809" y="1615"/>
              <a:ext cx="158" cy="318"/>
            </a:xfrm>
            <a:custGeom>
              <a:avLst/>
              <a:gdLst>
                <a:gd name="T0" fmla="*/ 16 w 158"/>
                <a:gd name="T1" fmla="*/ 34 h 318"/>
                <a:gd name="T2" fmla="*/ 22 w 158"/>
                <a:gd name="T3" fmla="*/ 54 h 318"/>
                <a:gd name="T4" fmla="*/ 42 w 158"/>
                <a:gd name="T5" fmla="*/ 94 h 318"/>
                <a:gd name="T6" fmla="*/ 52 w 158"/>
                <a:gd name="T7" fmla="*/ 108 h 318"/>
                <a:gd name="T8" fmla="*/ 28 w 158"/>
                <a:gd name="T9" fmla="*/ 300 h 318"/>
                <a:gd name="T10" fmla="*/ 8 w 158"/>
                <a:gd name="T11" fmla="*/ 300 h 318"/>
                <a:gd name="T12" fmla="*/ 2 w 158"/>
                <a:gd name="T13" fmla="*/ 304 h 318"/>
                <a:gd name="T14" fmla="*/ 0 w 158"/>
                <a:gd name="T15" fmla="*/ 310 h 318"/>
                <a:gd name="T16" fmla="*/ 0 w 158"/>
                <a:gd name="T17" fmla="*/ 312 h 318"/>
                <a:gd name="T18" fmla="*/ 6 w 158"/>
                <a:gd name="T19" fmla="*/ 316 h 318"/>
                <a:gd name="T20" fmla="*/ 36 w 158"/>
                <a:gd name="T21" fmla="*/ 318 h 318"/>
                <a:gd name="T22" fmla="*/ 42 w 158"/>
                <a:gd name="T23" fmla="*/ 316 h 318"/>
                <a:gd name="T24" fmla="*/ 68 w 158"/>
                <a:gd name="T25" fmla="*/ 106 h 318"/>
                <a:gd name="T26" fmla="*/ 68 w 158"/>
                <a:gd name="T27" fmla="*/ 100 h 318"/>
                <a:gd name="T28" fmla="*/ 56 w 158"/>
                <a:gd name="T29" fmla="*/ 86 h 318"/>
                <a:gd name="T30" fmla="*/ 36 w 158"/>
                <a:gd name="T31" fmla="*/ 48 h 318"/>
                <a:gd name="T32" fmla="*/ 34 w 158"/>
                <a:gd name="T33" fmla="*/ 34 h 318"/>
                <a:gd name="T34" fmla="*/ 34 w 158"/>
                <a:gd name="T35" fmla="*/ 32 h 318"/>
                <a:gd name="T36" fmla="*/ 46 w 158"/>
                <a:gd name="T37" fmla="*/ 22 h 318"/>
                <a:gd name="T38" fmla="*/ 80 w 158"/>
                <a:gd name="T39" fmla="*/ 18 h 318"/>
                <a:gd name="T40" fmla="*/ 98 w 158"/>
                <a:gd name="T41" fmla="*/ 18 h 318"/>
                <a:gd name="T42" fmla="*/ 122 w 158"/>
                <a:gd name="T43" fmla="*/ 28 h 318"/>
                <a:gd name="T44" fmla="*/ 126 w 158"/>
                <a:gd name="T45" fmla="*/ 34 h 318"/>
                <a:gd name="T46" fmla="*/ 124 w 158"/>
                <a:gd name="T47" fmla="*/ 40 h 318"/>
                <a:gd name="T48" fmla="*/ 114 w 158"/>
                <a:gd name="T49" fmla="*/ 66 h 318"/>
                <a:gd name="T50" fmla="*/ 92 w 158"/>
                <a:gd name="T51" fmla="*/ 100 h 318"/>
                <a:gd name="T52" fmla="*/ 90 w 158"/>
                <a:gd name="T53" fmla="*/ 106 h 318"/>
                <a:gd name="T54" fmla="*/ 114 w 158"/>
                <a:gd name="T55" fmla="*/ 310 h 318"/>
                <a:gd name="T56" fmla="*/ 122 w 158"/>
                <a:gd name="T57" fmla="*/ 318 h 318"/>
                <a:gd name="T58" fmla="*/ 150 w 158"/>
                <a:gd name="T59" fmla="*/ 318 h 318"/>
                <a:gd name="T60" fmla="*/ 156 w 158"/>
                <a:gd name="T61" fmla="*/ 314 h 318"/>
                <a:gd name="T62" fmla="*/ 158 w 158"/>
                <a:gd name="T63" fmla="*/ 310 h 318"/>
                <a:gd name="T64" fmla="*/ 158 w 158"/>
                <a:gd name="T65" fmla="*/ 306 h 318"/>
                <a:gd name="T66" fmla="*/ 154 w 158"/>
                <a:gd name="T67" fmla="*/ 302 h 318"/>
                <a:gd name="T68" fmla="*/ 150 w 158"/>
                <a:gd name="T69" fmla="*/ 300 h 318"/>
                <a:gd name="T70" fmla="*/ 130 w 158"/>
                <a:gd name="T71" fmla="*/ 300 h 318"/>
                <a:gd name="T72" fmla="*/ 108 w 158"/>
                <a:gd name="T73" fmla="*/ 108 h 318"/>
                <a:gd name="T74" fmla="*/ 128 w 158"/>
                <a:gd name="T75" fmla="*/ 76 h 318"/>
                <a:gd name="T76" fmla="*/ 142 w 158"/>
                <a:gd name="T77" fmla="*/ 44 h 318"/>
                <a:gd name="T78" fmla="*/ 142 w 158"/>
                <a:gd name="T79" fmla="*/ 34 h 318"/>
                <a:gd name="T80" fmla="*/ 136 w 158"/>
                <a:gd name="T81" fmla="*/ 18 h 318"/>
                <a:gd name="T82" fmla="*/ 122 w 158"/>
                <a:gd name="T83" fmla="*/ 8 h 318"/>
                <a:gd name="T84" fmla="*/ 102 w 158"/>
                <a:gd name="T85" fmla="*/ 2 h 318"/>
                <a:gd name="T86" fmla="*/ 80 w 158"/>
                <a:gd name="T87" fmla="*/ 0 h 318"/>
                <a:gd name="T88" fmla="*/ 46 w 158"/>
                <a:gd name="T89" fmla="*/ 6 h 318"/>
                <a:gd name="T90" fmla="*/ 28 w 158"/>
                <a:gd name="T91" fmla="*/ 14 h 318"/>
                <a:gd name="T92" fmla="*/ 18 w 158"/>
                <a:gd name="T93" fmla="*/ 26 h 318"/>
                <a:gd name="T94" fmla="*/ 16 w 158"/>
                <a:gd name="T95" fmla="*/ 34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318"/>
                <a:gd name="T146" fmla="*/ 158 w 158"/>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318">
                  <a:moveTo>
                    <a:pt x="16" y="34"/>
                  </a:moveTo>
                  <a:lnTo>
                    <a:pt x="16" y="34"/>
                  </a:lnTo>
                  <a:lnTo>
                    <a:pt x="18" y="44"/>
                  </a:lnTo>
                  <a:lnTo>
                    <a:pt x="22" y="54"/>
                  </a:lnTo>
                  <a:lnTo>
                    <a:pt x="32" y="76"/>
                  </a:lnTo>
                  <a:lnTo>
                    <a:pt x="42" y="94"/>
                  </a:lnTo>
                  <a:lnTo>
                    <a:pt x="52" y="108"/>
                  </a:lnTo>
                  <a:lnTo>
                    <a:pt x="28" y="300"/>
                  </a:lnTo>
                  <a:lnTo>
                    <a:pt x="8" y="300"/>
                  </a:lnTo>
                  <a:lnTo>
                    <a:pt x="6" y="302"/>
                  </a:lnTo>
                  <a:lnTo>
                    <a:pt x="2" y="304"/>
                  </a:lnTo>
                  <a:lnTo>
                    <a:pt x="0" y="306"/>
                  </a:lnTo>
                  <a:lnTo>
                    <a:pt x="0" y="310"/>
                  </a:lnTo>
                  <a:lnTo>
                    <a:pt x="0" y="312"/>
                  </a:lnTo>
                  <a:lnTo>
                    <a:pt x="2" y="314"/>
                  </a:lnTo>
                  <a:lnTo>
                    <a:pt x="6" y="316"/>
                  </a:lnTo>
                  <a:lnTo>
                    <a:pt x="8" y="318"/>
                  </a:lnTo>
                  <a:lnTo>
                    <a:pt x="36" y="318"/>
                  </a:lnTo>
                  <a:lnTo>
                    <a:pt x="42" y="316"/>
                  </a:lnTo>
                  <a:lnTo>
                    <a:pt x="44" y="310"/>
                  </a:lnTo>
                  <a:lnTo>
                    <a:pt x="68" y="106"/>
                  </a:lnTo>
                  <a:lnTo>
                    <a:pt x="68" y="100"/>
                  </a:lnTo>
                  <a:lnTo>
                    <a:pt x="56" y="86"/>
                  </a:lnTo>
                  <a:lnTo>
                    <a:pt x="46" y="66"/>
                  </a:lnTo>
                  <a:lnTo>
                    <a:pt x="36" y="48"/>
                  </a:lnTo>
                  <a:lnTo>
                    <a:pt x="34" y="40"/>
                  </a:lnTo>
                  <a:lnTo>
                    <a:pt x="34" y="34"/>
                  </a:lnTo>
                  <a:lnTo>
                    <a:pt x="34" y="32"/>
                  </a:lnTo>
                  <a:lnTo>
                    <a:pt x="36" y="28"/>
                  </a:lnTo>
                  <a:lnTo>
                    <a:pt x="46" y="22"/>
                  </a:lnTo>
                  <a:lnTo>
                    <a:pt x="62" y="20"/>
                  </a:lnTo>
                  <a:lnTo>
                    <a:pt x="80" y="18"/>
                  </a:lnTo>
                  <a:lnTo>
                    <a:pt x="98" y="18"/>
                  </a:lnTo>
                  <a:lnTo>
                    <a:pt x="112" y="22"/>
                  </a:lnTo>
                  <a:lnTo>
                    <a:pt x="122" y="28"/>
                  </a:lnTo>
                  <a:lnTo>
                    <a:pt x="124" y="30"/>
                  </a:lnTo>
                  <a:lnTo>
                    <a:pt x="126" y="34"/>
                  </a:lnTo>
                  <a:lnTo>
                    <a:pt x="124" y="40"/>
                  </a:lnTo>
                  <a:lnTo>
                    <a:pt x="122" y="48"/>
                  </a:lnTo>
                  <a:lnTo>
                    <a:pt x="114" y="66"/>
                  </a:lnTo>
                  <a:lnTo>
                    <a:pt x="102" y="86"/>
                  </a:lnTo>
                  <a:lnTo>
                    <a:pt x="92" y="100"/>
                  </a:lnTo>
                  <a:lnTo>
                    <a:pt x="90" y="106"/>
                  </a:lnTo>
                  <a:lnTo>
                    <a:pt x="114" y="310"/>
                  </a:lnTo>
                  <a:lnTo>
                    <a:pt x="118" y="316"/>
                  </a:lnTo>
                  <a:lnTo>
                    <a:pt x="122" y="318"/>
                  </a:lnTo>
                  <a:lnTo>
                    <a:pt x="150" y="318"/>
                  </a:lnTo>
                  <a:lnTo>
                    <a:pt x="154" y="316"/>
                  </a:lnTo>
                  <a:lnTo>
                    <a:pt x="156" y="314"/>
                  </a:lnTo>
                  <a:lnTo>
                    <a:pt x="158" y="312"/>
                  </a:lnTo>
                  <a:lnTo>
                    <a:pt x="158" y="310"/>
                  </a:lnTo>
                  <a:lnTo>
                    <a:pt x="158" y="306"/>
                  </a:lnTo>
                  <a:lnTo>
                    <a:pt x="156" y="304"/>
                  </a:lnTo>
                  <a:lnTo>
                    <a:pt x="154" y="302"/>
                  </a:lnTo>
                  <a:lnTo>
                    <a:pt x="150" y="300"/>
                  </a:lnTo>
                  <a:lnTo>
                    <a:pt x="130" y="300"/>
                  </a:lnTo>
                  <a:lnTo>
                    <a:pt x="108" y="108"/>
                  </a:lnTo>
                  <a:lnTo>
                    <a:pt x="116" y="94"/>
                  </a:lnTo>
                  <a:lnTo>
                    <a:pt x="128" y="76"/>
                  </a:lnTo>
                  <a:lnTo>
                    <a:pt x="138" y="54"/>
                  </a:lnTo>
                  <a:lnTo>
                    <a:pt x="142" y="44"/>
                  </a:lnTo>
                  <a:lnTo>
                    <a:pt x="142" y="34"/>
                  </a:lnTo>
                  <a:lnTo>
                    <a:pt x="140" y="26"/>
                  </a:lnTo>
                  <a:lnTo>
                    <a:pt x="136" y="18"/>
                  </a:lnTo>
                  <a:lnTo>
                    <a:pt x="130" y="12"/>
                  </a:lnTo>
                  <a:lnTo>
                    <a:pt x="122" y="8"/>
                  </a:lnTo>
                  <a:lnTo>
                    <a:pt x="112" y="4"/>
                  </a:lnTo>
                  <a:lnTo>
                    <a:pt x="102" y="2"/>
                  </a:lnTo>
                  <a:lnTo>
                    <a:pt x="80" y="0"/>
                  </a:lnTo>
                  <a:lnTo>
                    <a:pt x="58" y="2"/>
                  </a:lnTo>
                  <a:lnTo>
                    <a:pt x="46" y="6"/>
                  </a:lnTo>
                  <a:lnTo>
                    <a:pt x="36" y="8"/>
                  </a:lnTo>
                  <a:lnTo>
                    <a:pt x="28" y="14"/>
                  </a:lnTo>
                  <a:lnTo>
                    <a:pt x="22" y="20"/>
                  </a:lnTo>
                  <a:lnTo>
                    <a:pt x="18" y="26"/>
                  </a:lnTo>
                  <a:lnTo>
                    <a:pt x="16" y="34"/>
                  </a:lnTo>
                  <a:close/>
                </a:path>
              </a:pathLst>
            </a:custGeom>
            <a:solidFill>
              <a:srgbClr val="B5B2AF"/>
            </a:solidFill>
            <a:ln w="9525">
              <a:noFill/>
              <a:round/>
              <a:headEnd/>
              <a:tailEnd/>
            </a:ln>
          </p:spPr>
          <p:txBody>
            <a:bodyPr/>
            <a:lstStyle/>
            <a:p>
              <a:endParaRPr lang="en-US"/>
            </a:p>
          </p:txBody>
        </p:sp>
        <p:sp>
          <p:nvSpPr>
            <p:cNvPr id="51218" name="Freeform 16"/>
            <p:cNvSpPr>
              <a:spLocks/>
            </p:cNvSpPr>
            <p:nvPr/>
          </p:nvSpPr>
          <p:spPr bwMode="auto">
            <a:xfrm>
              <a:off x="2829" y="1619"/>
              <a:ext cx="64" cy="296"/>
            </a:xfrm>
            <a:custGeom>
              <a:avLst/>
              <a:gdLst>
                <a:gd name="T0" fmla="*/ 42 w 64"/>
                <a:gd name="T1" fmla="*/ 102 h 296"/>
                <a:gd name="T2" fmla="*/ 42 w 64"/>
                <a:gd name="T3" fmla="*/ 102 h 296"/>
                <a:gd name="T4" fmla="*/ 32 w 64"/>
                <a:gd name="T5" fmla="*/ 90 h 296"/>
                <a:gd name="T6" fmla="*/ 22 w 64"/>
                <a:gd name="T7" fmla="*/ 72 h 296"/>
                <a:gd name="T8" fmla="*/ 12 w 64"/>
                <a:gd name="T9" fmla="*/ 50 h 296"/>
                <a:gd name="T10" fmla="*/ 8 w 64"/>
                <a:gd name="T11" fmla="*/ 40 h 296"/>
                <a:gd name="T12" fmla="*/ 6 w 64"/>
                <a:gd name="T13" fmla="*/ 30 h 296"/>
                <a:gd name="T14" fmla="*/ 6 w 64"/>
                <a:gd name="T15" fmla="*/ 30 h 296"/>
                <a:gd name="T16" fmla="*/ 6 w 64"/>
                <a:gd name="T17" fmla="*/ 26 h 296"/>
                <a:gd name="T18" fmla="*/ 8 w 64"/>
                <a:gd name="T19" fmla="*/ 22 h 296"/>
                <a:gd name="T20" fmla="*/ 14 w 64"/>
                <a:gd name="T21" fmla="*/ 16 h 296"/>
                <a:gd name="T22" fmla="*/ 24 w 64"/>
                <a:gd name="T23" fmla="*/ 10 h 296"/>
                <a:gd name="T24" fmla="*/ 34 w 64"/>
                <a:gd name="T25" fmla="*/ 6 h 296"/>
                <a:gd name="T26" fmla="*/ 54 w 64"/>
                <a:gd name="T27" fmla="*/ 2 h 296"/>
                <a:gd name="T28" fmla="*/ 64 w 64"/>
                <a:gd name="T29" fmla="*/ 0 h 296"/>
                <a:gd name="T30" fmla="*/ 64 w 64"/>
                <a:gd name="T31" fmla="*/ 0 h 296"/>
                <a:gd name="T32" fmla="*/ 40 w 64"/>
                <a:gd name="T33" fmla="*/ 2 h 296"/>
                <a:gd name="T34" fmla="*/ 30 w 64"/>
                <a:gd name="T35" fmla="*/ 4 h 296"/>
                <a:gd name="T36" fmla="*/ 20 w 64"/>
                <a:gd name="T37" fmla="*/ 8 h 296"/>
                <a:gd name="T38" fmla="*/ 12 w 64"/>
                <a:gd name="T39" fmla="*/ 12 h 296"/>
                <a:gd name="T40" fmla="*/ 4 w 64"/>
                <a:gd name="T41" fmla="*/ 16 h 296"/>
                <a:gd name="T42" fmla="*/ 0 w 64"/>
                <a:gd name="T43" fmla="*/ 24 h 296"/>
                <a:gd name="T44" fmla="*/ 0 w 64"/>
                <a:gd name="T45" fmla="*/ 30 h 296"/>
                <a:gd name="T46" fmla="*/ 0 w 64"/>
                <a:gd name="T47" fmla="*/ 30 h 296"/>
                <a:gd name="T48" fmla="*/ 0 w 64"/>
                <a:gd name="T49" fmla="*/ 40 h 296"/>
                <a:gd name="T50" fmla="*/ 4 w 64"/>
                <a:gd name="T51" fmla="*/ 50 h 296"/>
                <a:gd name="T52" fmla="*/ 14 w 64"/>
                <a:gd name="T53" fmla="*/ 72 h 296"/>
                <a:gd name="T54" fmla="*/ 26 w 64"/>
                <a:gd name="T55" fmla="*/ 90 h 296"/>
                <a:gd name="T56" fmla="*/ 34 w 64"/>
                <a:gd name="T57" fmla="*/ 102 h 296"/>
                <a:gd name="T58" fmla="*/ 34 w 64"/>
                <a:gd name="T59" fmla="*/ 102 h 296"/>
                <a:gd name="T60" fmla="*/ 12 w 64"/>
                <a:gd name="T61" fmla="*/ 296 h 296"/>
                <a:gd name="T62" fmla="*/ 12 w 64"/>
                <a:gd name="T63" fmla="*/ 296 h 296"/>
                <a:gd name="T64" fmla="*/ 18 w 64"/>
                <a:gd name="T65" fmla="*/ 296 h 296"/>
                <a:gd name="T66" fmla="*/ 18 w 64"/>
                <a:gd name="T67" fmla="*/ 296 h 296"/>
                <a:gd name="T68" fmla="*/ 42 w 64"/>
                <a:gd name="T69" fmla="*/ 102 h 296"/>
                <a:gd name="T70" fmla="*/ 42 w 64"/>
                <a:gd name="T71" fmla="*/ 102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296"/>
                <a:gd name="T110" fmla="*/ 64 w 64"/>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296">
                  <a:moveTo>
                    <a:pt x="42" y="102"/>
                  </a:moveTo>
                  <a:lnTo>
                    <a:pt x="42" y="102"/>
                  </a:lnTo>
                  <a:lnTo>
                    <a:pt x="32" y="90"/>
                  </a:lnTo>
                  <a:lnTo>
                    <a:pt x="22" y="72"/>
                  </a:lnTo>
                  <a:lnTo>
                    <a:pt x="12" y="50"/>
                  </a:lnTo>
                  <a:lnTo>
                    <a:pt x="8" y="40"/>
                  </a:lnTo>
                  <a:lnTo>
                    <a:pt x="6" y="30"/>
                  </a:lnTo>
                  <a:lnTo>
                    <a:pt x="6" y="26"/>
                  </a:lnTo>
                  <a:lnTo>
                    <a:pt x="8" y="22"/>
                  </a:lnTo>
                  <a:lnTo>
                    <a:pt x="14" y="16"/>
                  </a:lnTo>
                  <a:lnTo>
                    <a:pt x="24" y="10"/>
                  </a:lnTo>
                  <a:lnTo>
                    <a:pt x="34" y="6"/>
                  </a:lnTo>
                  <a:lnTo>
                    <a:pt x="54" y="2"/>
                  </a:lnTo>
                  <a:lnTo>
                    <a:pt x="64" y="0"/>
                  </a:lnTo>
                  <a:lnTo>
                    <a:pt x="40" y="2"/>
                  </a:lnTo>
                  <a:lnTo>
                    <a:pt x="30" y="4"/>
                  </a:lnTo>
                  <a:lnTo>
                    <a:pt x="20" y="8"/>
                  </a:lnTo>
                  <a:lnTo>
                    <a:pt x="12" y="12"/>
                  </a:lnTo>
                  <a:lnTo>
                    <a:pt x="4" y="16"/>
                  </a:lnTo>
                  <a:lnTo>
                    <a:pt x="0" y="24"/>
                  </a:lnTo>
                  <a:lnTo>
                    <a:pt x="0" y="30"/>
                  </a:lnTo>
                  <a:lnTo>
                    <a:pt x="0" y="40"/>
                  </a:lnTo>
                  <a:lnTo>
                    <a:pt x="4" y="50"/>
                  </a:lnTo>
                  <a:lnTo>
                    <a:pt x="14" y="72"/>
                  </a:lnTo>
                  <a:lnTo>
                    <a:pt x="26" y="90"/>
                  </a:lnTo>
                  <a:lnTo>
                    <a:pt x="34" y="102"/>
                  </a:lnTo>
                  <a:lnTo>
                    <a:pt x="12" y="296"/>
                  </a:lnTo>
                  <a:lnTo>
                    <a:pt x="18" y="296"/>
                  </a:lnTo>
                  <a:lnTo>
                    <a:pt x="42" y="102"/>
                  </a:lnTo>
                  <a:close/>
                </a:path>
              </a:pathLst>
            </a:custGeom>
            <a:solidFill>
              <a:srgbClr val="F3F1EF"/>
            </a:solidFill>
            <a:ln w="9525">
              <a:noFill/>
              <a:round/>
              <a:headEnd/>
              <a:tailEnd/>
            </a:ln>
          </p:spPr>
          <p:txBody>
            <a:bodyPr/>
            <a:lstStyle/>
            <a:p>
              <a:endParaRPr lang="en-US"/>
            </a:p>
          </p:txBody>
        </p:sp>
        <p:sp>
          <p:nvSpPr>
            <p:cNvPr id="51219" name="Freeform 17"/>
            <p:cNvSpPr>
              <a:spLocks/>
            </p:cNvSpPr>
            <p:nvPr/>
          </p:nvSpPr>
          <p:spPr bwMode="auto">
            <a:xfrm>
              <a:off x="2897" y="1629"/>
              <a:ext cx="48" cy="300"/>
            </a:xfrm>
            <a:custGeom>
              <a:avLst/>
              <a:gdLst>
                <a:gd name="T0" fmla="*/ 36 w 48"/>
                <a:gd name="T1" fmla="*/ 292 h 300"/>
                <a:gd name="T2" fmla="*/ 12 w 48"/>
                <a:gd name="T3" fmla="*/ 94 h 300"/>
                <a:gd name="T4" fmla="*/ 12 w 48"/>
                <a:gd name="T5" fmla="*/ 94 h 300"/>
                <a:gd name="T6" fmla="*/ 14 w 48"/>
                <a:gd name="T7" fmla="*/ 88 h 300"/>
                <a:gd name="T8" fmla="*/ 14 w 48"/>
                <a:gd name="T9" fmla="*/ 88 h 300"/>
                <a:gd name="T10" fmla="*/ 26 w 48"/>
                <a:gd name="T11" fmla="*/ 72 h 300"/>
                <a:gd name="T12" fmla="*/ 36 w 48"/>
                <a:gd name="T13" fmla="*/ 52 h 300"/>
                <a:gd name="T14" fmla="*/ 44 w 48"/>
                <a:gd name="T15" fmla="*/ 34 h 300"/>
                <a:gd name="T16" fmla="*/ 48 w 48"/>
                <a:gd name="T17" fmla="*/ 26 h 300"/>
                <a:gd name="T18" fmla="*/ 48 w 48"/>
                <a:gd name="T19" fmla="*/ 20 h 300"/>
                <a:gd name="T20" fmla="*/ 48 w 48"/>
                <a:gd name="T21" fmla="*/ 20 h 300"/>
                <a:gd name="T22" fmla="*/ 48 w 48"/>
                <a:gd name="T23" fmla="*/ 16 h 300"/>
                <a:gd name="T24" fmla="*/ 44 w 48"/>
                <a:gd name="T25" fmla="*/ 12 h 300"/>
                <a:gd name="T26" fmla="*/ 34 w 48"/>
                <a:gd name="T27" fmla="*/ 6 h 300"/>
                <a:gd name="T28" fmla="*/ 20 w 48"/>
                <a:gd name="T29" fmla="*/ 2 h 300"/>
                <a:gd name="T30" fmla="*/ 2 w 48"/>
                <a:gd name="T31" fmla="*/ 0 h 300"/>
                <a:gd name="T32" fmla="*/ 2 w 48"/>
                <a:gd name="T33" fmla="*/ 0 h 300"/>
                <a:gd name="T34" fmla="*/ 0 w 48"/>
                <a:gd name="T35" fmla="*/ 0 h 300"/>
                <a:gd name="T36" fmla="*/ 0 w 48"/>
                <a:gd name="T37" fmla="*/ 0 h 300"/>
                <a:gd name="T38" fmla="*/ 16 w 48"/>
                <a:gd name="T39" fmla="*/ 2 h 300"/>
                <a:gd name="T40" fmla="*/ 28 w 48"/>
                <a:gd name="T41" fmla="*/ 6 h 300"/>
                <a:gd name="T42" fmla="*/ 38 w 48"/>
                <a:gd name="T43" fmla="*/ 12 h 300"/>
                <a:gd name="T44" fmla="*/ 40 w 48"/>
                <a:gd name="T45" fmla="*/ 16 h 300"/>
                <a:gd name="T46" fmla="*/ 40 w 48"/>
                <a:gd name="T47" fmla="*/ 20 h 300"/>
                <a:gd name="T48" fmla="*/ 40 w 48"/>
                <a:gd name="T49" fmla="*/ 20 h 300"/>
                <a:gd name="T50" fmla="*/ 40 w 48"/>
                <a:gd name="T51" fmla="*/ 26 h 300"/>
                <a:gd name="T52" fmla="*/ 38 w 48"/>
                <a:gd name="T53" fmla="*/ 34 h 300"/>
                <a:gd name="T54" fmla="*/ 30 w 48"/>
                <a:gd name="T55" fmla="*/ 52 h 300"/>
                <a:gd name="T56" fmla="*/ 18 w 48"/>
                <a:gd name="T57" fmla="*/ 72 h 300"/>
                <a:gd name="T58" fmla="*/ 8 w 48"/>
                <a:gd name="T59" fmla="*/ 88 h 300"/>
                <a:gd name="T60" fmla="*/ 8 w 48"/>
                <a:gd name="T61" fmla="*/ 88 h 300"/>
                <a:gd name="T62" fmla="*/ 6 w 48"/>
                <a:gd name="T63" fmla="*/ 94 h 300"/>
                <a:gd name="T64" fmla="*/ 30 w 48"/>
                <a:gd name="T65" fmla="*/ 292 h 300"/>
                <a:gd name="T66" fmla="*/ 30 w 48"/>
                <a:gd name="T67" fmla="*/ 292 h 300"/>
                <a:gd name="T68" fmla="*/ 32 w 48"/>
                <a:gd name="T69" fmla="*/ 298 h 300"/>
                <a:gd name="T70" fmla="*/ 38 w 48"/>
                <a:gd name="T71" fmla="*/ 300 h 300"/>
                <a:gd name="T72" fmla="*/ 44 w 48"/>
                <a:gd name="T73" fmla="*/ 300 h 300"/>
                <a:gd name="T74" fmla="*/ 44 w 48"/>
                <a:gd name="T75" fmla="*/ 300 h 300"/>
                <a:gd name="T76" fmla="*/ 40 w 48"/>
                <a:gd name="T77" fmla="*/ 298 h 300"/>
                <a:gd name="T78" fmla="*/ 36 w 48"/>
                <a:gd name="T79" fmla="*/ 292 h 300"/>
                <a:gd name="T80" fmla="*/ 36 w 48"/>
                <a:gd name="T81" fmla="*/ 292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300"/>
                <a:gd name="T125" fmla="*/ 48 w 48"/>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300">
                  <a:moveTo>
                    <a:pt x="36" y="292"/>
                  </a:moveTo>
                  <a:lnTo>
                    <a:pt x="12" y="94"/>
                  </a:lnTo>
                  <a:lnTo>
                    <a:pt x="14" y="88"/>
                  </a:lnTo>
                  <a:lnTo>
                    <a:pt x="26" y="72"/>
                  </a:lnTo>
                  <a:lnTo>
                    <a:pt x="36" y="52"/>
                  </a:lnTo>
                  <a:lnTo>
                    <a:pt x="44" y="34"/>
                  </a:lnTo>
                  <a:lnTo>
                    <a:pt x="48" y="26"/>
                  </a:lnTo>
                  <a:lnTo>
                    <a:pt x="48" y="20"/>
                  </a:lnTo>
                  <a:lnTo>
                    <a:pt x="48" y="16"/>
                  </a:lnTo>
                  <a:lnTo>
                    <a:pt x="44" y="12"/>
                  </a:lnTo>
                  <a:lnTo>
                    <a:pt x="34" y="6"/>
                  </a:lnTo>
                  <a:lnTo>
                    <a:pt x="20" y="2"/>
                  </a:lnTo>
                  <a:lnTo>
                    <a:pt x="2" y="0"/>
                  </a:lnTo>
                  <a:lnTo>
                    <a:pt x="0" y="0"/>
                  </a:lnTo>
                  <a:lnTo>
                    <a:pt x="16" y="2"/>
                  </a:lnTo>
                  <a:lnTo>
                    <a:pt x="28" y="6"/>
                  </a:lnTo>
                  <a:lnTo>
                    <a:pt x="38" y="12"/>
                  </a:lnTo>
                  <a:lnTo>
                    <a:pt x="40" y="16"/>
                  </a:lnTo>
                  <a:lnTo>
                    <a:pt x="40" y="20"/>
                  </a:lnTo>
                  <a:lnTo>
                    <a:pt x="40" y="26"/>
                  </a:lnTo>
                  <a:lnTo>
                    <a:pt x="38" y="34"/>
                  </a:lnTo>
                  <a:lnTo>
                    <a:pt x="30" y="52"/>
                  </a:lnTo>
                  <a:lnTo>
                    <a:pt x="18" y="72"/>
                  </a:lnTo>
                  <a:lnTo>
                    <a:pt x="8" y="88"/>
                  </a:lnTo>
                  <a:lnTo>
                    <a:pt x="6" y="94"/>
                  </a:lnTo>
                  <a:lnTo>
                    <a:pt x="30" y="292"/>
                  </a:lnTo>
                  <a:lnTo>
                    <a:pt x="32" y="298"/>
                  </a:lnTo>
                  <a:lnTo>
                    <a:pt x="38" y="300"/>
                  </a:lnTo>
                  <a:lnTo>
                    <a:pt x="44" y="300"/>
                  </a:lnTo>
                  <a:lnTo>
                    <a:pt x="40" y="298"/>
                  </a:lnTo>
                  <a:lnTo>
                    <a:pt x="36" y="292"/>
                  </a:lnTo>
                  <a:close/>
                </a:path>
              </a:pathLst>
            </a:custGeom>
            <a:solidFill>
              <a:srgbClr val="F3F1EF"/>
            </a:solidFill>
            <a:ln w="9525">
              <a:noFill/>
              <a:round/>
              <a:headEnd/>
              <a:tailEnd/>
            </a:ln>
          </p:spPr>
          <p:txBody>
            <a:bodyPr/>
            <a:lstStyle/>
            <a:p>
              <a:endParaRPr lang="en-US"/>
            </a:p>
          </p:txBody>
        </p:sp>
        <p:sp>
          <p:nvSpPr>
            <p:cNvPr id="51220" name="Freeform 18"/>
            <p:cNvSpPr>
              <a:spLocks/>
            </p:cNvSpPr>
            <p:nvPr/>
          </p:nvSpPr>
          <p:spPr bwMode="auto">
            <a:xfrm>
              <a:off x="2747" y="1921"/>
              <a:ext cx="84" cy="18"/>
            </a:xfrm>
            <a:custGeom>
              <a:avLst/>
              <a:gdLst>
                <a:gd name="T0" fmla="*/ 0 w 84"/>
                <a:gd name="T1" fmla="*/ 18 h 18"/>
                <a:gd name="T2" fmla="*/ 84 w 84"/>
                <a:gd name="T3" fmla="*/ 18 h 18"/>
                <a:gd name="T4" fmla="*/ 84 w 84"/>
                <a:gd name="T5" fmla="*/ 0 h 18"/>
                <a:gd name="T6" fmla="*/ 2 w 84"/>
                <a:gd name="T7" fmla="*/ 0 h 18"/>
                <a:gd name="T8" fmla="*/ 2 w 84"/>
                <a:gd name="T9" fmla="*/ 0 h 18"/>
                <a:gd name="T10" fmla="*/ 2 w 84"/>
                <a:gd name="T11" fmla="*/ 8 h 18"/>
                <a:gd name="T12" fmla="*/ 0 w 84"/>
                <a:gd name="T13" fmla="*/ 12 h 18"/>
                <a:gd name="T14" fmla="*/ 0 w 84"/>
                <a:gd name="T15" fmla="*/ 18 h 18"/>
                <a:gd name="T16" fmla="*/ 0 w 84"/>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8"/>
                <a:gd name="T29" fmla="*/ 84 w 8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8">
                  <a:moveTo>
                    <a:pt x="0" y="18"/>
                  </a:moveTo>
                  <a:lnTo>
                    <a:pt x="84" y="18"/>
                  </a:lnTo>
                  <a:lnTo>
                    <a:pt x="84" y="0"/>
                  </a:lnTo>
                  <a:lnTo>
                    <a:pt x="2" y="0"/>
                  </a:lnTo>
                  <a:lnTo>
                    <a:pt x="2" y="8"/>
                  </a:lnTo>
                  <a:lnTo>
                    <a:pt x="0" y="12"/>
                  </a:lnTo>
                  <a:lnTo>
                    <a:pt x="0" y="18"/>
                  </a:lnTo>
                  <a:close/>
                </a:path>
              </a:pathLst>
            </a:custGeom>
            <a:solidFill>
              <a:srgbClr val="000000"/>
            </a:solidFill>
            <a:ln w="9525">
              <a:noFill/>
              <a:round/>
              <a:headEnd/>
              <a:tailEnd/>
            </a:ln>
          </p:spPr>
          <p:txBody>
            <a:bodyPr/>
            <a:lstStyle/>
            <a:p>
              <a:endParaRPr lang="en-US"/>
            </a:p>
          </p:txBody>
        </p:sp>
        <p:sp>
          <p:nvSpPr>
            <p:cNvPr id="51221" name="Rectangle 19"/>
            <p:cNvSpPr>
              <a:spLocks noChangeArrowheads="1"/>
            </p:cNvSpPr>
            <p:nvPr/>
          </p:nvSpPr>
          <p:spPr bwMode="auto">
            <a:xfrm>
              <a:off x="2855" y="1921"/>
              <a:ext cx="66" cy="18"/>
            </a:xfrm>
            <a:prstGeom prst="rect">
              <a:avLst/>
            </a:prstGeom>
            <a:solidFill>
              <a:srgbClr val="000000"/>
            </a:solidFill>
            <a:ln w="9525">
              <a:noFill/>
              <a:miter lim="800000"/>
              <a:headEnd/>
              <a:tailEnd/>
            </a:ln>
          </p:spPr>
          <p:txBody>
            <a:bodyPr/>
            <a:lstStyle/>
            <a:p>
              <a:endParaRPr lang="en-US"/>
            </a:p>
          </p:txBody>
        </p:sp>
        <p:sp>
          <p:nvSpPr>
            <p:cNvPr id="51222" name="Freeform 20"/>
            <p:cNvSpPr>
              <a:spLocks/>
            </p:cNvSpPr>
            <p:nvPr/>
          </p:nvSpPr>
          <p:spPr bwMode="auto">
            <a:xfrm>
              <a:off x="2947" y="1921"/>
              <a:ext cx="84" cy="18"/>
            </a:xfrm>
            <a:custGeom>
              <a:avLst/>
              <a:gdLst>
                <a:gd name="T0" fmla="*/ 0 w 84"/>
                <a:gd name="T1" fmla="*/ 18 h 18"/>
                <a:gd name="T2" fmla="*/ 84 w 84"/>
                <a:gd name="T3" fmla="*/ 18 h 18"/>
                <a:gd name="T4" fmla="*/ 84 w 84"/>
                <a:gd name="T5" fmla="*/ 18 h 18"/>
                <a:gd name="T6" fmla="*/ 84 w 84"/>
                <a:gd name="T7" fmla="*/ 12 h 18"/>
                <a:gd name="T8" fmla="*/ 82 w 84"/>
                <a:gd name="T9" fmla="*/ 0 h 18"/>
                <a:gd name="T10" fmla="*/ 0 w 84"/>
                <a:gd name="T11" fmla="*/ 0 h 18"/>
                <a:gd name="T12" fmla="*/ 0 w 84"/>
                <a:gd name="T13" fmla="*/ 18 h 18"/>
                <a:gd name="T14" fmla="*/ 0 60000 65536"/>
                <a:gd name="T15" fmla="*/ 0 60000 65536"/>
                <a:gd name="T16" fmla="*/ 0 60000 65536"/>
                <a:gd name="T17" fmla="*/ 0 60000 65536"/>
                <a:gd name="T18" fmla="*/ 0 60000 65536"/>
                <a:gd name="T19" fmla="*/ 0 60000 65536"/>
                <a:gd name="T20" fmla="*/ 0 60000 65536"/>
                <a:gd name="T21" fmla="*/ 0 w 84"/>
                <a:gd name="T22" fmla="*/ 0 h 18"/>
                <a:gd name="T23" fmla="*/ 84 w 8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8">
                  <a:moveTo>
                    <a:pt x="0" y="18"/>
                  </a:moveTo>
                  <a:lnTo>
                    <a:pt x="84" y="18"/>
                  </a:lnTo>
                  <a:lnTo>
                    <a:pt x="84" y="12"/>
                  </a:lnTo>
                  <a:lnTo>
                    <a:pt x="82" y="0"/>
                  </a:lnTo>
                  <a:lnTo>
                    <a:pt x="0" y="0"/>
                  </a:lnTo>
                  <a:lnTo>
                    <a:pt x="0" y="18"/>
                  </a:lnTo>
                  <a:close/>
                </a:path>
              </a:pathLst>
            </a:custGeom>
            <a:solidFill>
              <a:srgbClr val="000000"/>
            </a:solidFill>
            <a:ln w="9525">
              <a:noFill/>
              <a:round/>
              <a:headEnd/>
              <a:tailEnd/>
            </a:ln>
          </p:spPr>
          <p:txBody>
            <a:bodyPr/>
            <a:lstStyle/>
            <a:p>
              <a:endParaRPr lang="en-US"/>
            </a:p>
          </p:txBody>
        </p:sp>
        <p:sp>
          <p:nvSpPr>
            <p:cNvPr id="51223" name="Freeform 21"/>
            <p:cNvSpPr>
              <a:spLocks/>
            </p:cNvSpPr>
            <p:nvPr/>
          </p:nvSpPr>
          <p:spPr bwMode="auto">
            <a:xfrm>
              <a:off x="2749" y="1913"/>
              <a:ext cx="82" cy="8"/>
            </a:xfrm>
            <a:custGeom>
              <a:avLst/>
              <a:gdLst>
                <a:gd name="T0" fmla="*/ 0 w 82"/>
                <a:gd name="T1" fmla="*/ 0 h 8"/>
                <a:gd name="T2" fmla="*/ 0 w 82"/>
                <a:gd name="T3" fmla="*/ 0 h 8"/>
                <a:gd name="T4" fmla="*/ 0 w 82"/>
                <a:gd name="T5" fmla="*/ 8 h 8"/>
                <a:gd name="T6" fmla="*/ 82 w 82"/>
                <a:gd name="T7" fmla="*/ 8 h 8"/>
                <a:gd name="T8" fmla="*/ 82 w 82"/>
                <a:gd name="T9" fmla="*/ 0 h 8"/>
                <a:gd name="T10" fmla="*/ 0 w 82"/>
                <a:gd name="T11" fmla="*/ 0 h 8"/>
                <a:gd name="T12" fmla="*/ 0 60000 65536"/>
                <a:gd name="T13" fmla="*/ 0 60000 65536"/>
                <a:gd name="T14" fmla="*/ 0 60000 65536"/>
                <a:gd name="T15" fmla="*/ 0 60000 65536"/>
                <a:gd name="T16" fmla="*/ 0 60000 65536"/>
                <a:gd name="T17" fmla="*/ 0 60000 65536"/>
                <a:gd name="T18" fmla="*/ 0 w 82"/>
                <a:gd name="T19" fmla="*/ 0 h 8"/>
                <a:gd name="T20" fmla="*/ 82 w 82"/>
                <a:gd name="T21" fmla="*/ 8 h 8"/>
              </a:gdLst>
              <a:ahLst/>
              <a:cxnLst>
                <a:cxn ang="T12">
                  <a:pos x="T0" y="T1"/>
                </a:cxn>
                <a:cxn ang="T13">
                  <a:pos x="T2" y="T3"/>
                </a:cxn>
                <a:cxn ang="T14">
                  <a:pos x="T4" y="T5"/>
                </a:cxn>
                <a:cxn ang="T15">
                  <a:pos x="T6" y="T7"/>
                </a:cxn>
                <a:cxn ang="T16">
                  <a:pos x="T8" y="T9"/>
                </a:cxn>
                <a:cxn ang="T17">
                  <a:pos x="T10" y="T11"/>
                </a:cxn>
              </a:cxnLst>
              <a:rect l="T18" t="T19" r="T20" b="T21"/>
              <a:pathLst>
                <a:path w="82" h="8">
                  <a:moveTo>
                    <a:pt x="0" y="0"/>
                  </a:moveTo>
                  <a:lnTo>
                    <a:pt x="0" y="0"/>
                  </a:lnTo>
                  <a:lnTo>
                    <a:pt x="0" y="8"/>
                  </a:lnTo>
                  <a:lnTo>
                    <a:pt x="82" y="8"/>
                  </a:lnTo>
                  <a:lnTo>
                    <a:pt x="82" y="0"/>
                  </a:lnTo>
                  <a:lnTo>
                    <a:pt x="0" y="0"/>
                  </a:lnTo>
                  <a:close/>
                </a:path>
              </a:pathLst>
            </a:custGeom>
            <a:solidFill>
              <a:srgbClr val="333333"/>
            </a:solidFill>
            <a:ln w="9525">
              <a:noFill/>
              <a:round/>
              <a:headEnd/>
              <a:tailEnd/>
            </a:ln>
          </p:spPr>
          <p:txBody>
            <a:bodyPr/>
            <a:lstStyle/>
            <a:p>
              <a:endParaRPr lang="en-US"/>
            </a:p>
          </p:txBody>
        </p:sp>
        <p:sp>
          <p:nvSpPr>
            <p:cNvPr id="51224" name="Rectangle 22"/>
            <p:cNvSpPr>
              <a:spLocks noChangeArrowheads="1"/>
            </p:cNvSpPr>
            <p:nvPr/>
          </p:nvSpPr>
          <p:spPr bwMode="auto">
            <a:xfrm>
              <a:off x="2855" y="1913"/>
              <a:ext cx="66" cy="8"/>
            </a:xfrm>
            <a:prstGeom prst="rect">
              <a:avLst/>
            </a:prstGeom>
            <a:solidFill>
              <a:srgbClr val="333333"/>
            </a:solidFill>
            <a:ln w="9525">
              <a:noFill/>
              <a:miter lim="800000"/>
              <a:headEnd/>
              <a:tailEnd/>
            </a:ln>
          </p:spPr>
          <p:txBody>
            <a:bodyPr/>
            <a:lstStyle/>
            <a:p>
              <a:endParaRPr lang="en-US"/>
            </a:p>
          </p:txBody>
        </p:sp>
        <p:sp>
          <p:nvSpPr>
            <p:cNvPr id="51225" name="Freeform 23"/>
            <p:cNvSpPr>
              <a:spLocks/>
            </p:cNvSpPr>
            <p:nvPr/>
          </p:nvSpPr>
          <p:spPr bwMode="auto">
            <a:xfrm>
              <a:off x="2947" y="1913"/>
              <a:ext cx="84" cy="8"/>
            </a:xfrm>
            <a:custGeom>
              <a:avLst/>
              <a:gdLst>
                <a:gd name="T0" fmla="*/ 0 w 84"/>
                <a:gd name="T1" fmla="*/ 0 h 8"/>
                <a:gd name="T2" fmla="*/ 0 w 84"/>
                <a:gd name="T3" fmla="*/ 8 h 8"/>
                <a:gd name="T4" fmla="*/ 82 w 84"/>
                <a:gd name="T5" fmla="*/ 8 h 8"/>
                <a:gd name="T6" fmla="*/ 82 w 84"/>
                <a:gd name="T7" fmla="*/ 8 h 8"/>
                <a:gd name="T8" fmla="*/ 84 w 84"/>
                <a:gd name="T9" fmla="*/ 0 h 8"/>
                <a:gd name="T10" fmla="*/ 0 w 84"/>
                <a:gd name="T11" fmla="*/ 0 h 8"/>
                <a:gd name="T12" fmla="*/ 0 60000 65536"/>
                <a:gd name="T13" fmla="*/ 0 60000 65536"/>
                <a:gd name="T14" fmla="*/ 0 60000 65536"/>
                <a:gd name="T15" fmla="*/ 0 60000 65536"/>
                <a:gd name="T16" fmla="*/ 0 60000 65536"/>
                <a:gd name="T17" fmla="*/ 0 60000 65536"/>
                <a:gd name="T18" fmla="*/ 0 w 84"/>
                <a:gd name="T19" fmla="*/ 0 h 8"/>
                <a:gd name="T20" fmla="*/ 84 w 84"/>
                <a:gd name="T21" fmla="*/ 8 h 8"/>
              </a:gdLst>
              <a:ahLst/>
              <a:cxnLst>
                <a:cxn ang="T12">
                  <a:pos x="T0" y="T1"/>
                </a:cxn>
                <a:cxn ang="T13">
                  <a:pos x="T2" y="T3"/>
                </a:cxn>
                <a:cxn ang="T14">
                  <a:pos x="T4" y="T5"/>
                </a:cxn>
                <a:cxn ang="T15">
                  <a:pos x="T6" y="T7"/>
                </a:cxn>
                <a:cxn ang="T16">
                  <a:pos x="T8" y="T9"/>
                </a:cxn>
                <a:cxn ang="T17">
                  <a:pos x="T10" y="T11"/>
                </a:cxn>
              </a:cxnLst>
              <a:rect l="T18" t="T19" r="T20" b="T21"/>
              <a:pathLst>
                <a:path w="84" h="8">
                  <a:moveTo>
                    <a:pt x="0" y="0"/>
                  </a:moveTo>
                  <a:lnTo>
                    <a:pt x="0" y="8"/>
                  </a:lnTo>
                  <a:lnTo>
                    <a:pt x="82" y="8"/>
                  </a:lnTo>
                  <a:lnTo>
                    <a:pt x="84" y="0"/>
                  </a:lnTo>
                  <a:lnTo>
                    <a:pt x="0" y="0"/>
                  </a:lnTo>
                  <a:close/>
                </a:path>
              </a:pathLst>
            </a:custGeom>
            <a:solidFill>
              <a:srgbClr val="333333"/>
            </a:solidFill>
            <a:ln w="9525">
              <a:noFill/>
              <a:round/>
              <a:headEnd/>
              <a:tailEnd/>
            </a:ln>
          </p:spPr>
          <p:txBody>
            <a:bodyPr/>
            <a:lstStyle/>
            <a:p>
              <a:endParaRPr lang="en-US"/>
            </a:p>
          </p:txBody>
        </p:sp>
      </p:grpSp>
      <p:pic>
        <p:nvPicPr>
          <p:cNvPr id="51205" name="Picture 2" descr="C:\Users\Ann Zeisset\AppData\Local\Microsoft\Windows\Temporary Internet Files\Content.IE5\2A7PMTYH\MPj03858030000[1].jpg"/>
          <p:cNvPicPr>
            <a:picLocks noChangeAspect="1" noChangeArrowheads="1"/>
          </p:cNvPicPr>
          <p:nvPr/>
        </p:nvPicPr>
        <p:blipFill>
          <a:blip r:embed="rId2" cstate="print"/>
          <a:srcRect/>
          <a:stretch>
            <a:fillRect/>
          </a:stretch>
        </p:blipFill>
        <p:spPr bwMode="auto">
          <a:xfrm>
            <a:off x="6096000" y="1905000"/>
            <a:ext cx="2438400" cy="3414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81000" y="990600"/>
            <a:ext cx="8382000" cy="5105400"/>
          </a:xfrm>
        </p:spPr>
        <p:txBody>
          <a:bodyPr/>
          <a:lstStyle/>
          <a:p>
            <a:pPr>
              <a:buNone/>
            </a:pPr>
            <a:r>
              <a:rPr lang="en-US" sz="2800" dirty="0" smtClean="0"/>
              <a:t>The patient is seen for management of juvenile </a:t>
            </a:r>
            <a:r>
              <a:rPr lang="en-US" sz="2800" dirty="0" err="1" smtClean="0"/>
              <a:t>myoclonic</a:t>
            </a:r>
            <a:r>
              <a:rPr lang="en-US" sz="2800" dirty="0" smtClean="0"/>
              <a:t> epilepsy.  The patient did not respond to treatment and was diagnosed with an intractable seizure.</a:t>
            </a:r>
          </a:p>
          <a:p>
            <a:pPr>
              <a:buNone/>
            </a:pPr>
            <a:r>
              <a:rPr lang="en-US" sz="2800" dirty="0" smtClean="0"/>
              <a:t>ICD-9-CM:</a:t>
            </a:r>
          </a:p>
          <a:p>
            <a:pPr>
              <a:buNone/>
            </a:pPr>
            <a:r>
              <a:rPr lang="en-US" sz="2800" dirty="0" smtClean="0"/>
              <a:t>345.11 – Generalized convulsive epilepsy with intractable epilepsy</a:t>
            </a:r>
          </a:p>
          <a:p>
            <a:pPr>
              <a:buNone/>
            </a:pPr>
            <a:r>
              <a:rPr lang="en-US" sz="2800" dirty="0" smtClean="0"/>
              <a:t>ICD-10-CM: </a:t>
            </a:r>
          </a:p>
          <a:p>
            <a:pPr>
              <a:buNone/>
            </a:pPr>
            <a:r>
              <a:rPr lang="en-US" sz="2800" dirty="0" smtClean="0"/>
              <a:t>G40.319 – Generalized idiopathic epilepsy and epileptic syndromes, intractable, without status </a:t>
            </a:r>
            <a:r>
              <a:rPr lang="en-US" sz="2800" dirty="0" err="1" smtClean="0"/>
              <a:t>epilepticus</a:t>
            </a:r>
            <a:endParaRPr lang="en-US" sz="2800"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09600"/>
            <a:ext cx="8229600" cy="1295400"/>
          </a:xfrm>
        </p:spPr>
        <p:txBody>
          <a:bodyPr>
            <a:normAutofit fontScale="90000"/>
          </a:bodyPr>
          <a:lstStyle/>
          <a:p>
            <a:r>
              <a:rPr lang="en-US" dirty="0" smtClean="0"/>
              <a:t>Chapter 7  </a:t>
            </a:r>
            <a:br>
              <a:rPr lang="en-US" dirty="0" smtClean="0"/>
            </a:br>
            <a:r>
              <a:rPr lang="en-US" dirty="0" smtClean="0"/>
              <a:t>Diseases of the eye and adnexa</a:t>
            </a:r>
            <a:endParaRPr lang="en-US" dirty="0"/>
          </a:p>
        </p:txBody>
      </p:sp>
      <p:sp>
        <p:nvSpPr>
          <p:cNvPr id="68610" name="Content Placeholder 2"/>
          <p:cNvSpPr>
            <a:spLocks noGrp="1"/>
          </p:cNvSpPr>
          <p:nvPr>
            <p:ph idx="1"/>
          </p:nvPr>
        </p:nvSpPr>
        <p:spPr>
          <a:xfrm>
            <a:off x="457200" y="1905000"/>
            <a:ext cx="8229600" cy="4221163"/>
          </a:xfrm>
        </p:spPr>
        <p:txBody>
          <a:bodyPr>
            <a:normAutofit/>
          </a:bodyPr>
          <a:lstStyle/>
          <a:p>
            <a:r>
              <a:rPr lang="en-US" dirty="0" smtClean="0"/>
              <a:t>Concept of laterality</a:t>
            </a:r>
          </a:p>
          <a:p>
            <a:pPr lvl="1"/>
            <a:r>
              <a:rPr lang="en-US" dirty="0" smtClean="0"/>
              <a:t>Right</a:t>
            </a:r>
          </a:p>
          <a:p>
            <a:pPr lvl="1"/>
            <a:r>
              <a:rPr lang="en-US" dirty="0" smtClean="0"/>
              <a:t>Left</a:t>
            </a:r>
          </a:p>
          <a:p>
            <a:pPr lvl="1"/>
            <a:r>
              <a:rPr lang="en-US" dirty="0" smtClean="0"/>
              <a:t>Bilateral</a:t>
            </a:r>
          </a:p>
          <a:p>
            <a:pPr lvl="1"/>
            <a:r>
              <a:rPr lang="en-US" dirty="0" smtClean="0"/>
              <a:t>Unspecified</a:t>
            </a:r>
          </a:p>
          <a:p>
            <a:pPr lvl="1"/>
            <a:endParaRPr lang="en-US" dirty="0" smtClean="0"/>
          </a:p>
          <a:p>
            <a:pPr>
              <a:buNone/>
            </a:pPr>
            <a:endParaRPr lang="en-US" dirty="0" smtClean="0"/>
          </a:p>
          <a:p>
            <a:pPr lvl="1"/>
            <a:endParaRPr lang="en-US" dirty="0" smtClean="0"/>
          </a:p>
        </p:txBody>
      </p:sp>
      <p:sp>
        <p:nvSpPr>
          <p:cNvPr id="7" name="Slide Number Placeholder 6"/>
          <p:cNvSpPr>
            <a:spLocks noGrp="1"/>
          </p:cNvSpPr>
          <p:nvPr>
            <p:ph type="sldNum" sz="quarter" idx="12"/>
          </p:nvPr>
        </p:nvSpPr>
        <p:spPr/>
        <p:txBody>
          <a:bodyPr/>
          <a:lstStyle/>
          <a:p>
            <a:pPr>
              <a:defRPr/>
            </a:pPr>
            <a:fld id="{BCD9407E-B520-4A33-8654-12DC14957341}" type="slidenum">
              <a:rPr lang="en-US" smtClean="0"/>
              <a:pPr>
                <a:defRPr/>
              </a:pPr>
              <a:t>66</a:t>
            </a:fld>
            <a:endParaRPr lang="en-US"/>
          </a:p>
        </p:txBody>
      </p:sp>
      <p:graphicFrame>
        <p:nvGraphicFramePr>
          <p:cNvPr id="5" name="Diagram 4"/>
          <p:cNvGraphicFramePr/>
          <p:nvPr/>
        </p:nvGraphicFramePr>
        <p:xfrm>
          <a:off x="457200" y="4953000"/>
          <a:ext cx="152400" cy="15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4724400"/>
            <a:ext cx="7543800" cy="461665"/>
          </a:xfrm>
          <a:prstGeom prst="rect">
            <a:avLst/>
          </a:prstGeom>
          <a:solidFill>
            <a:schemeClr val="bg1"/>
          </a:solidFill>
        </p:spPr>
        <p:txBody>
          <a:bodyPr wrap="square">
            <a:spAutoFit/>
          </a:bodyPr>
          <a:lstStyle/>
          <a:p>
            <a:pPr algn="ctr">
              <a:defRPr/>
            </a:pPr>
            <a:r>
              <a:rPr lang="en-US" dirty="0">
                <a:latin typeface="+mn-lt"/>
              </a:rPr>
              <a:t>If bilateral is not available, assign code for right and left</a:t>
            </a:r>
          </a:p>
        </p:txBody>
      </p:sp>
      <p:pic>
        <p:nvPicPr>
          <p:cNvPr id="7170" name="Picture 2" descr="C:\Users\Kimberly\AppData\Local\Microsoft\Windows\Temporary Internet Files\Content.IE5\1ES1GOJ6\MC900286862[1].wmf"/>
          <p:cNvPicPr>
            <a:picLocks noChangeAspect="1" noChangeArrowheads="1"/>
          </p:cNvPicPr>
          <p:nvPr/>
        </p:nvPicPr>
        <p:blipFill>
          <a:blip r:embed="rId8" cstate="print"/>
          <a:srcRect/>
          <a:stretch>
            <a:fillRect/>
          </a:stretch>
        </p:blipFill>
        <p:spPr bwMode="auto">
          <a:xfrm>
            <a:off x="5791200" y="2133600"/>
            <a:ext cx="2217547" cy="22098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685800" y="1143000"/>
            <a:ext cx="7772400" cy="4953000"/>
          </a:xfrm>
        </p:spPr>
        <p:txBody>
          <a:bodyPr/>
          <a:lstStyle/>
          <a:p>
            <a:pPr>
              <a:buNone/>
            </a:pPr>
            <a:r>
              <a:rPr lang="en-US" dirty="0" smtClean="0"/>
              <a:t>Acute </a:t>
            </a:r>
            <a:r>
              <a:rPr lang="en-US" dirty="0" err="1" smtClean="0"/>
              <a:t>mucopurulent</a:t>
            </a:r>
            <a:r>
              <a:rPr lang="en-US" dirty="0" smtClean="0"/>
              <a:t> conjunctivitis, right eye</a:t>
            </a:r>
          </a:p>
          <a:p>
            <a:pPr>
              <a:buNone/>
            </a:pPr>
            <a:endParaRPr lang="en-US" dirty="0" smtClean="0"/>
          </a:p>
          <a:p>
            <a:pPr>
              <a:buNone/>
            </a:pPr>
            <a:r>
              <a:rPr lang="en-US" dirty="0" smtClean="0"/>
              <a:t>ICD-9-CM:</a:t>
            </a:r>
          </a:p>
          <a:p>
            <a:pPr>
              <a:buNone/>
            </a:pPr>
            <a:r>
              <a:rPr lang="en-US" dirty="0" smtClean="0"/>
              <a:t>372.03 – other </a:t>
            </a:r>
            <a:r>
              <a:rPr lang="en-US" dirty="0" err="1" smtClean="0"/>
              <a:t>mucopurulent</a:t>
            </a:r>
            <a:r>
              <a:rPr lang="en-US" dirty="0" smtClean="0"/>
              <a:t> conjunctivitis</a:t>
            </a:r>
          </a:p>
          <a:p>
            <a:pPr>
              <a:buNone/>
            </a:pPr>
            <a:endParaRPr lang="en-US" dirty="0" smtClean="0"/>
          </a:p>
          <a:p>
            <a:pPr>
              <a:buNone/>
            </a:pPr>
            <a:r>
              <a:rPr lang="en-US" dirty="0" smtClean="0"/>
              <a:t>ICD-10-CM:</a:t>
            </a:r>
          </a:p>
          <a:p>
            <a:pPr>
              <a:buNone/>
            </a:pPr>
            <a:r>
              <a:rPr lang="en-US" dirty="0" smtClean="0"/>
              <a:t>H10.021 – other </a:t>
            </a:r>
            <a:r>
              <a:rPr lang="en-US" dirty="0" err="1" smtClean="0"/>
              <a:t>mucopurulent</a:t>
            </a:r>
            <a:r>
              <a:rPr lang="en-US" dirty="0" smtClean="0"/>
              <a:t> conjunctivitis, right eye</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685800" y="1295400"/>
            <a:ext cx="7772400" cy="4800600"/>
          </a:xfrm>
        </p:spPr>
        <p:txBody>
          <a:bodyPr/>
          <a:lstStyle/>
          <a:p>
            <a:pPr>
              <a:buNone/>
            </a:pPr>
            <a:r>
              <a:rPr lang="en-US" dirty="0" smtClean="0"/>
              <a:t>Acute conjunctivitis, right eye</a:t>
            </a:r>
          </a:p>
          <a:p>
            <a:pPr>
              <a:buNone/>
            </a:pPr>
            <a:endParaRPr lang="en-US" dirty="0" smtClean="0"/>
          </a:p>
          <a:p>
            <a:pPr>
              <a:buNone/>
            </a:pPr>
            <a:r>
              <a:rPr lang="en-US" dirty="0" smtClean="0"/>
              <a:t>ICD-9-CM:</a:t>
            </a:r>
          </a:p>
          <a:p>
            <a:pPr>
              <a:buNone/>
            </a:pPr>
            <a:r>
              <a:rPr lang="en-US" dirty="0" smtClean="0"/>
              <a:t>372.00 – Acute conjunctivitis, unspecified</a:t>
            </a:r>
          </a:p>
          <a:p>
            <a:pPr>
              <a:buNone/>
            </a:pPr>
            <a:endParaRPr lang="en-US" dirty="0" smtClean="0"/>
          </a:p>
          <a:p>
            <a:pPr>
              <a:buNone/>
            </a:pPr>
            <a:r>
              <a:rPr lang="en-US" dirty="0" smtClean="0"/>
              <a:t>ICD-10-CM:</a:t>
            </a:r>
          </a:p>
          <a:p>
            <a:pPr>
              <a:buNone/>
            </a:pPr>
            <a:r>
              <a:rPr lang="en-US" dirty="0" smtClean="0"/>
              <a:t>H10.31 – Unspecified acute conjunctivitis, right eye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685800" y="1295400"/>
            <a:ext cx="7772400" cy="4800600"/>
          </a:xfrm>
        </p:spPr>
        <p:txBody>
          <a:bodyPr/>
          <a:lstStyle/>
          <a:p>
            <a:pPr>
              <a:buNone/>
            </a:pPr>
            <a:r>
              <a:rPr lang="en-US" dirty="0" smtClean="0"/>
              <a:t>Conjunctivitis, right eye</a:t>
            </a:r>
          </a:p>
          <a:p>
            <a:pPr>
              <a:buNone/>
            </a:pPr>
            <a:endParaRPr lang="en-US" dirty="0" smtClean="0"/>
          </a:p>
          <a:p>
            <a:pPr>
              <a:buNone/>
            </a:pPr>
            <a:r>
              <a:rPr lang="en-US" dirty="0" smtClean="0"/>
              <a:t>ICD-9-CM:</a:t>
            </a:r>
          </a:p>
          <a:p>
            <a:pPr>
              <a:buNone/>
            </a:pPr>
            <a:r>
              <a:rPr lang="en-US" dirty="0" smtClean="0"/>
              <a:t>372.30 – Conjunctivitis, unspecified</a:t>
            </a:r>
          </a:p>
          <a:p>
            <a:pPr>
              <a:buNone/>
            </a:pPr>
            <a:endParaRPr lang="en-US" dirty="0" smtClean="0"/>
          </a:p>
          <a:p>
            <a:pPr>
              <a:buNone/>
            </a:pPr>
            <a:r>
              <a:rPr lang="en-US" dirty="0" smtClean="0"/>
              <a:t>ICD-10-CM:</a:t>
            </a:r>
          </a:p>
          <a:p>
            <a:pPr>
              <a:buNone/>
            </a:pPr>
            <a:r>
              <a:rPr lang="en-US" dirty="0" smtClean="0"/>
              <a:t>H10.9 – Unspecified conjunctivitis</a:t>
            </a:r>
          </a:p>
          <a:p>
            <a:pPr>
              <a:buNone/>
            </a:pPr>
            <a:r>
              <a:rPr lang="en-US" i="1" dirty="0" smtClean="0"/>
              <a:t>(Note that you lose the laterality)</a:t>
            </a:r>
            <a:endParaRPr 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609600"/>
            <a:ext cx="6553200" cy="4572000"/>
          </a:xfrm>
        </p:spPr>
        <p:txBody>
          <a:bodyPr/>
          <a:lstStyle/>
          <a:p>
            <a:pPr algn="l" eaLnBrk="1" hangingPunct="1"/>
            <a:r>
              <a:rPr lang="en-US" dirty="0" smtClean="0"/>
              <a:t>A coder/biller can code from an </a:t>
            </a:r>
            <a:r>
              <a:rPr lang="en-US" dirty="0" err="1" smtClean="0"/>
              <a:t>Xray</a:t>
            </a:r>
            <a:r>
              <a:rPr lang="en-US" dirty="0" smtClean="0"/>
              <a:t> report or a pathology report but not from a laboratory report – </a:t>
            </a:r>
            <a:br>
              <a:rPr lang="en-US" dirty="0" smtClean="0"/>
            </a:br>
            <a:r>
              <a:rPr lang="en-US" dirty="0" smtClean="0"/>
              <a:t/>
            </a:r>
            <a:br>
              <a:rPr lang="en-US" dirty="0" smtClean="0"/>
            </a:br>
            <a:r>
              <a:rPr lang="en-US" dirty="0" smtClean="0"/>
              <a:t>Why?</a:t>
            </a:r>
          </a:p>
        </p:txBody>
      </p:sp>
      <p:pic>
        <p:nvPicPr>
          <p:cNvPr id="7171" name="Picture 3" descr="hm00363_"/>
          <p:cNvPicPr>
            <a:picLocks noChangeAspect="1" noChangeArrowheads="1"/>
          </p:cNvPicPr>
          <p:nvPr/>
        </p:nvPicPr>
        <p:blipFill>
          <a:blip r:embed="rId3" cstate="print"/>
          <a:srcRect/>
          <a:stretch>
            <a:fillRect/>
          </a:stretch>
        </p:blipFill>
        <p:spPr bwMode="auto">
          <a:xfrm>
            <a:off x="5410200" y="3389313"/>
            <a:ext cx="3455988" cy="346868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52400"/>
            <a:ext cx="8229600" cy="1143000"/>
          </a:xfrm>
        </p:spPr>
        <p:txBody>
          <a:bodyPr>
            <a:normAutofit fontScale="90000"/>
          </a:bodyPr>
          <a:lstStyle/>
          <a:p>
            <a:r>
              <a:rPr lang="en-US" dirty="0" smtClean="0"/>
              <a:t>Chapter 8 – Diseases of the ear and mastoid process</a:t>
            </a:r>
            <a:endParaRPr lang="en-US" dirty="0"/>
          </a:p>
        </p:txBody>
      </p:sp>
      <p:sp>
        <p:nvSpPr>
          <p:cNvPr id="80898" name="Content Placeholder 24"/>
          <p:cNvSpPr>
            <a:spLocks noGrp="1"/>
          </p:cNvSpPr>
          <p:nvPr>
            <p:ph idx="1"/>
          </p:nvPr>
        </p:nvSpPr>
        <p:spPr>
          <a:xfrm>
            <a:off x="457200" y="1600200"/>
            <a:ext cx="8229600" cy="4800599"/>
          </a:xfrm>
        </p:spPr>
        <p:txBody>
          <a:bodyPr>
            <a:normAutofit lnSpcReduction="10000"/>
          </a:bodyPr>
          <a:lstStyle/>
          <a:p>
            <a:pPr>
              <a:buNone/>
            </a:pPr>
            <a:r>
              <a:rPr lang="en-US" dirty="0" err="1" smtClean="0"/>
              <a:t>Otitis</a:t>
            </a:r>
            <a:r>
              <a:rPr lang="en-US" dirty="0" smtClean="0"/>
              <a:t> media</a:t>
            </a:r>
          </a:p>
          <a:p>
            <a:r>
              <a:rPr lang="en-US" sz="2400" dirty="0" smtClean="0"/>
              <a:t>In ICD-10-CM, you will use an additional code for any associated perforated tympanic membrane (H72.-) – not coded separately in ICD-9-CM</a:t>
            </a:r>
          </a:p>
          <a:p>
            <a:r>
              <a:rPr lang="en-US" sz="2400" dirty="0" smtClean="0"/>
              <a:t>Use additional code to identify:</a:t>
            </a:r>
          </a:p>
          <a:p>
            <a:pPr lvl="1"/>
            <a:r>
              <a:rPr lang="en-US" sz="2400" dirty="0" smtClean="0"/>
              <a:t>exposure to environmental tobacco smoke (</a:t>
            </a:r>
            <a:r>
              <a:rPr lang="en-US" sz="2400" dirty="0" err="1" smtClean="0"/>
              <a:t>Z77.22</a:t>
            </a:r>
            <a:r>
              <a:rPr lang="en-US" sz="2400" dirty="0" smtClean="0"/>
              <a:t>)</a:t>
            </a:r>
          </a:p>
          <a:p>
            <a:pPr lvl="1"/>
            <a:r>
              <a:rPr lang="en-US" sz="2400" dirty="0" smtClean="0"/>
              <a:t>exposure to tobacco smoke in the </a:t>
            </a:r>
            <a:r>
              <a:rPr lang="en-US" sz="2400" dirty="0" err="1" smtClean="0"/>
              <a:t>perinatal</a:t>
            </a:r>
            <a:r>
              <a:rPr lang="en-US" sz="2400" dirty="0" smtClean="0"/>
              <a:t> period (</a:t>
            </a:r>
            <a:r>
              <a:rPr lang="en-US" sz="2400" dirty="0" err="1" smtClean="0"/>
              <a:t>P96.81</a:t>
            </a:r>
            <a:r>
              <a:rPr lang="en-US" sz="2400" dirty="0" smtClean="0"/>
              <a:t>)</a:t>
            </a:r>
          </a:p>
          <a:p>
            <a:pPr lvl="1"/>
            <a:r>
              <a:rPr lang="en-US" sz="2400" dirty="0" smtClean="0"/>
              <a:t>history of tobacco use (</a:t>
            </a:r>
            <a:r>
              <a:rPr lang="en-US" sz="2400" dirty="0" err="1" smtClean="0"/>
              <a:t>Z87.891</a:t>
            </a:r>
            <a:r>
              <a:rPr lang="en-US" sz="2400" dirty="0" smtClean="0"/>
              <a:t>)</a:t>
            </a:r>
          </a:p>
          <a:p>
            <a:pPr lvl="1"/>
            <a:r>
              <a:rPr lang="en-US" sz="2400" dirty="0" smtClean="0"/>
              <a:t>occupational exposure to environmental tobacco smoke (</a:t>
            </a:r>
            <a:r>
              <a:rPr lang="en-US" sz="2400" dirty="0" err="1" smtClean="0"/>
              <a:t>Z57.31</a:t>
            </a:r>
            <a:r>
              <a:rPr lang="en-US" sz="2400" dirty="0" smtClean="0"/>
              <a:t>)</a:t>
            </a:r>
          </a:p>
          <a:p>
            <a:pPr lvl="1"/>
            <a:r>
              <a:rPr lang="en-US" sz="2400" dirty="0" smtClean="0"/>
              <a:t>tobacco dependence (</a:t>
            </a:r>
            <a:r>
              <a:rPr lang="en-US" sz="2400" dirty="0" err="1" smtClean="0"/>
              <a:t>F17</a:t>
            </a:r>
            <a:r>
              <a:rPr lang="en-US" sz="2400" dirty="0" smtClean="0"/>
              <a:t>.-)</a:t>
            </a:r>
          </a:p>
          <a:p>
            <a:pPr lvl="1"/>
            <a:r>
              <a:rPr lang="en-US" sz="2400" dirty="0" smtClean="0"/>
              <a:t>tobacco use (</a:t>
            </a:r>
            <a:r>
              <a:rPr lang="en-US" sz="2400" dirty="0" err="1" smtClean="0"/>
              <a:t>Z72.0</a:t>
            </a:r>
            <a:r>
              <a:rPr lang="en-US" sz="2400" dirty="0" smtClean="0"/>
              <a:t>)</a:t>
            </a:r>
          </a:p>
          <a:p>
            <a:endParaRPr lang="en-US" dirty="0" smtClean="0"/>
          </a:p>
        </p:txBody>
      </p:sp>
      <p:sp>
        <p:nvSpPr>
          <p:cNvPr id="27" name="Slide Number Placeholder 26"/>
          <p:cNvSpPr>
            <a:spLocks noGrp="1"/>
          </p:cNvSpPr>
          <p:nvPr>
            <p:ph type="sldNum" sz="quarter" idx="12"/>
          </p:nvPr>
        </p:nvSpPr>
        <p:spPr/>
        <p:txBody>
          <a:bodyPr/>
          <a:lstStyle/>
          <a:p>
            <a:pPr>
              <a:defRPr/>
            </a:pPr>
            <a:fld id="{27953056-830C-4641-8BCA-31F98C03A676}" type="slidenum">
              <a:rPr lang="en-US" smtClean="0"/>
              <a:pPr>
                <a:defRPr/>
              </a:pPr>
              <a:t>70</a:t>
            </a:fld>
            <a:endParaRPr lang="en-US"/>
          </a:p>
        </p:txBody>
      </p:sp>
      <p:graphicFrame>
        <p:nvGraphicFramePr>
          <p:cNvPr id="5" name="Diagram 4"/>
          <p:cNvGraphicFramePr/>
          <p:nvPr/>
        </p:nvGraphicFramePr>
        <p:xfrm>
          <a:off x="457200" y="4800600"/>
          <a:ext cx="1524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04800" y="914400"/>
            <a:ext cx="8458200" cy="5410200"/>
          </a:xfrm>
        </p:spPr>
        <p:txBody>
          <a:bodyPr/>
          <a:lstStyle/>
          <a:p>
            <a:pPr>
              <a:buNone/>
            </a:pPr>
            <a:r>
              <a:rPr lang="en-US" sz="2800" dirty="0" smtClean="0"/>
              <a:t>The patient is seen for acute ear pain.  Examination reveals bilateral acute serous </a:t>
            </a:r>
            <a:r>
              <a:rPr lang="en-US" sz="2800" dirty="0" err="1" smtClean="0"/>
              <a:t>otitis</a:t>
            </a:r>
            <a:r>
              <a:rPr lang="en-US" sz="2800" dirty="0" smtClean="0"/>
              <a:t> media with a total perforated tympanic membrane of the right ear.</a:t>
            </a:r>
          </a:p>
          <a:p>
            <a:pPr>
              <a:buNone/>
            </a:pPr>
            <a:endParaRPr lang="en-US" sz="2800" dirty="0" smtClean="0"/>
          </a:p>
          <a:p>
            <a:pPr>
              <a:buNone/>
            </a:pPr>
            <a:r>
              <a:rPr lang="en-US" sz="2800" dirty="0" smtClean="0"/>
              <a:t>ICD-9-CM:</a:t>
            </a:r>
          </a:p>
          <a:p>
            <a:pPr>
              <a:buNone/>
            </a:pPr>
            <a:r>
              <a:rPr lang="en-US" sz="2800" dirty="0" smtClean="0"/>
              <a:t>381.01 – Acute serous </a:t>
            </a:r>
            <a:r>
              <a:rPr lang="en-US" sz="2800" dirty="0" err="1" smtClean="0"/>
              <a:t>otitis</a:t>
            </a:r>
            <a:r>
              <a:rPr lang="en-US" sz="2800" dirty="0" smtClean="0"/>
              <a:t> media</a:t>
            </a:r>
          </a:p>
          <a:p>
            <a:pPr>
              <a:buNone/>
            </a:pPr>
            <a:r>
              <a:rPr lang="en-US" sz="2800" i="1" dirty="0" smtClean="0"/>
              <a:t>(Note that TM perforation not coded with OM in ICD-9)</a:t>
            </a:r>
          </a:p>
          <a:p>
            <a:pPr>
              <a:buNone/>
            </a:pPr>
            <a:r>
              <a:rPr lang="en-US" sz="2800" dirty="0" smtClean="0"/>
              <a:t>ICD-10-CM:  </a:t>
            </a:r>
          </a:p>
          <a:p>
            <a:pPr>
              <a:buNone/>
            </a:pPr>
            <a:r>
              <a:rPr lang="en-US" sz="2800" dirty="0" smtClean="0"/>
              <a:t>H65.03 – Acute serous </a:t>
            </a:r>
            <a:r>
              <a:rPr lang="en-US" sz="2800" dirty="0" err="1" smtClean="0"/>
              <a:t>otitis</a:t>
            </a:r>
            <a:r>
              <a:rPr lang="en-US" sz="2800" dirty="0" smtClean="0"/>
              <a:t> media, bilateral</a:t>
            </a:r>
          </a:p>
          <a:p>
            <a:pPr>
              <a:buNone/>
            </a:pPr>
            <a:r>
              <a:rPr lang="en-US" sz="2800" dirty="0" smtClean="0"/>
              <a:t>H72.821 – Total perforations of the tympanic membrane, right ear</a:t>
            </a:r>
          </a:p>
          <a:p>
            <a:pPr>
              <a:buNone/>
            </a:pPr>
            <a:endParaRPr lang="en-US" dirty="0" smtClean="0"/>
          </a:p>
          <a:p>
            <a:endParaRPr lang="en-US" dirty="0" smtClean="0"/>
          </a:p>
          <a:p>
            <a:pPr>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685800" y="1219200"/>
            <a:ext cx="7772400" cy="4876800"/>
          </a:xfrm>
        </p:spPr>
        <p:txBody>
          <a:bodyPr/>
          <a:lstStyle/>
          <a:p>
            <a:pPr>
              <a:buNone/>
            </a:pPr>
            <a:r>
              <a:rPr lang="en-US" dirty="0" err="1" smtClean="0"/>
              <a:t>Otitis</a:t>
            </a:r>
            <a:r>
              <a:rPr lang="en-US" dirty="0" smtClean="0"/>
              <a:t> media, bilateral</a:t>
            </a:r>
          </a:p>
          <a:p>
            <a:pPr>
              <a:buNone/>
            </a:pPr>
            <a:endParaRPr lang="en-US" smtClean="0"/>
          </a:p>
          <a:p>
            <a:pPr>
              <a:buNone/>
            </a:pPr>
            <a:r>
              <a:rPr lang="en-US" smtClean="0"/>
              <a:t>ICD-9-CM</a:t>
            </a:r>
            <a:r>
              <a:rPr lang="en-US" dirty="0" smtClean="0"/>
              <a:t>:</a:t>
            </a:r>
          </a:p>
          <a:p>
            <a:pPr>
              <a:buNone/>
            </a:pPr>
            <a:r>
              <a:rPr lang="en-US" dirty="0" smtClean="0"/>
              <a:t>382.9 – </a:t>
            </a:r>
            <a:r>
              <a:rPr lang="en-US" dirty="0" err="1" smtClean="0"/>
              <a:t>Otitis</a:t>
            </a:r>
            <a:r>
              <a:rPr lang="en-US" dirty="0" smtClean="0"/>
              <a:t> media, unspecified</a:t>
            </a:r>
          </a:p>
          <a:p>
            <a:pPr>
              <a:buNone/>
            </a:pPr>
            <a:endParaRPr lang="en-US" dirty="0" smtClean="0"/>
          </a:p>
          <a:p>
            <a:pPr>
              <a:buNone/>
            </a:pPr>
            <a:r>
              <a:rPr lang="en-US" dirty="0" smtClean="0"/>
              <a:t>ICD-10-CM:</a:t>
            </a:r>
          </a:p>
          <a:p>
            <a:pPr>
              <a:buNone/>
            </a:pPr>
            <a:r>
              <a:rPr lang="en-US" dirty="0" smtClean="0"/>
              <a:t>H66.93 – </a:t>
            </a:r>
            <a:r>
              <a:rPr lang="en-US" dirty="0" err="1" smtClean="0"/>
              <a:t>Otitis</a:t>
            </a:r>
            <a:r>
              <a:rPr lang="en-US" dirty="0" smtClean="0"/>
              <a:t> media, unspecified, bilateral</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143000"/>
          </a:xfrm>
        </p:spPr>
        <p:txBody>
          <a:bodyPr>
            <a:normAutofit fontScale="90000"/>
          </a:bodyPr>
          <a:lstStyle/>
          <a:p>
            <a:r>
              <a:rPr lang="en-US" dirty="0" smtClean="0"/>
              <a:t>Chapter 10 – Diseases of  the Respiratory System</a:t>
            </a:r>
            <a:endParaRPr lang="en-US" dirty="0"/>
          </a:p>
        </p:txBody>
      </p:sp>
      <p:sp>
        <p:nvSpPr>
          <p:cNvPr id="122882" name="Content Placeholder 2"/>
          <p:cNvSpPr>
            <a:spLocks noGrp="1"/>
          </p:cNvSpPr>
          <p:nvPr>
            <p:ph idx="1"/>
          </p:nvPr>
        </p:nvSpPr>
        <p:spPr>
          <a:xfrm>
            <a:off x="457200" y="1600200"/>
            <a:ext cx="8229600" cy="4525963"/>
          </a:xfrm>
        </p:spPr>
        <p:txBody>
          <a:bodyPr/>
          <a:lstStyle/>
          <a:p>
            <a:r>
              <a:rPr lang="en-US" dirty="0" smtClean="0"/>
              <a:t>New terminology for asthma </a:t>
            </a:r>
          </a:p>
          <a:p>
            <a:r>
              <a:rPr lang="en-US" dirty="0" smtClean="0"/>
              <a:t>Respiratory condition in more than 1 site (not specifically indexed) classified to lower anatomic site</a:t>
            </a:r>
          </a:p>
          <a:p>
            <a:r>
              <a:rPr lang="en-US" dirty="0" smtClean="0"/>
              <a:t>Additional code notes</a:t>
            </a:r>
          </a:p>
          <a:p>
            <a:r>
              <a:rPr lang="en-US" dirty="0" smtClean="0"/>
              <a:t>Certain codes moved from other locations, for example, streptococcal sore throat</a:t>
            </a:r>
          </a:p>
        </p:txBody>
      </p:sp>
      <p:sp>
        <p:nvSpPr>
          <p:cNvPr id="6" name="Slide Number Placeholder 5"/>
          <p:cNvSpPr>
            <a:spLocks noGrp="1"/>
          </p:cNvSpPr>
          <p:nvPr>
            <p:ph type="sldNum" sz="quarter" idx="12"/>
          </p:nvPr>
        </p:nvSpPr>
        <p:spPr/>
        <p:txBody>
          <a:bodyPr/>
          <a:lstStyle/>
          <a:p>
            <a:pPr>
              <a:defRPr/>
            </a:pPr>
            <a:fld id="{1E4B36FF-0A9F-454D-B448-096A5818080E}" type="slidenum">
              <a:rPr lang="en-US" smtClean="0"/>
              <a:pPr>
                <a:defRPr/>
              </a:pPr>
              <a:t>73</a:t>
            </a:fld>
            <a:endParaRPr lang="en-US"/>
          </a:p>
        </p:txBody>
      </p:sp>
      <p:graphicFrame>
        <p:nvGraphicFramePr>
          <p:cNvPr id="5" name="Diagram 4"/>
          <p:cNvGraphicFramePr/>
          <p:nvPr/>
        </p:nvGraphicFramePr>
        <p:xfrm>
          <a:off x="457200" y="4953000"/>
          <a:ext cx="152400" cy="15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Kimberly\AppData\Local\Microsoft\Windows\Temporary Internet Files\Content.IE5\1963QA5I\MC900293272[1].wmf"/>
          <p:cNvPicPr>
            <a:picLocks noChangeAspect="1" noChangeArrowheads="1"/>
          </p:cNvPicPr>
          <p:nvPr/>
        </p:nvPicPr>
        <p:blipFill>
          <a:blip r:embed="rId7" cstate="print"/>
          <a:srcRect/>
          <a:stretch>
            <a:fillRect/>
          </a:stretch>
        </p:blipFill>
        <p:spPr bwMode="auto">
          <a:xfrm>
            <a:off x="6629400" y="5105400"/>
            <a:ext cx="1742846" cy="1452067"/>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533400" y="1143000"/>
            <a:ext cx="8229600" cy="5257800"/>
          </a:xfrm>
        </p:spPr>
        <p:txBody>
          <a:bodyPr/>
          <a:lstStyle/>
          <a:p>
            <a:pPr>
              <a:buNone/>
            </a:pPr>
            <a:r>
              <a:rPr lang="en-US" dirty="0" smtClean="0"/>
              <a:t>Asthma – Bronchial not severe/prolonged </a:t>
            </a:r>
          </a:p>
          <a:p>
            <a:pPr>
              <a:buNone/>
            </a:pPr>
            <a:r>
              <a:rPr lang="en-US" sz="2400" dirty="0" smtClean="0"/>
              <a:t>	(from Pediatric Clinic </a:t>
            </a:r>
            <a:r>
              <a:rPr lang="en-US" sz="2400" dirty="0" err="1" smtClean="0"/>
              <a:t>superbill</a:t>
            </a:r>
            <a:r>
              <a:rPr lang="en-US" sz="2400" dirty="0" smtClean="0"/>
              <a:t>)</a:t>
            </a:r>
          </a:p>
          <a:p>
            <a:pPr>
              <a:buNone/>
            </a:pPr>
            <a:endParaRPr lang="en-US" dirty="0" smtClean="0"/>
          </a:p>
          <a:p>
            <a:pPr>
              <a:buNone/>
            </a:pPr>
            <a:r>
              <a:rPr lang="en-US" dirty="0" smtClean="0"/>
              <a:t>ICD-9-CM:</a:t>
            </a:r>
          </a:p>
          <a:p>
            <a:pPr>
              <a:buNone/>
            </a:pPr>
            <a:r>
              <a:rPr lang="en-US" dirty="0" smtClean="0"/>
              <a:t>493.90 – Asthma (bronchial)(allergic NOS), unspecified</a:t>
            </a:r>
          </a:p>
          <a:p>
            <a:pPr>
              <a:buNone/>
            </a:pPr>
            <a:endParaRPr lang="en-US" dirty="0" smtClean="0"/>
          </a:p>
          <a:p>
            <a:pPr>
              <a:buNone/>
            </a:pPr>
            <a:r>
              <a:rPr lang="en-US" dirty="0" smtClean="0"/>
              <a:t>ICD-10-CM:</a:t>
            </a:r>
          </a:p>
          <a:p>
            <a:pPr>
              <a:buNone/>
            </a:pPr>
            <a:r>
              <a:rPr lang="en-US" dirty="0" smtClean="0"/>
              <a:t>J45.909 – unspecified asthma, uncomplicated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ICD-9-CM Descriptors - Asthma</a:t>
            </a:r>
            <a:endParaRPr lang="en-US" dirty="0"/>
          </a:p>
        </p:txBody>
      </p:sp>
      <p:sp>
        <p:nvSpPr>
          <p:cNvPr id="3" name="Content Placeholder 2"/>
          <p:cNvSpPr>
            <a:spLocks noGrp="1"/>
          </p:cNvSpPr>
          <p:nvPr>
            <p:ph idx="1"/>
          </p:nvPr>
        </p:nvSpPr>
        <p:spPr>
          <a:xfrm>
            <a:off x="457200" y="1066800"/>
            <a:ext cx="8305800" cy="5410200"/>
          </a:xfrm>
        </p:spPr>
        <p:txBody>
          <a:bodyPr/>
          <a:lstStyle/>
          <a:p>
            <a:pPr>
              <a:buNone/>
            </a:pPr>
            <a:r>
              <a:rPr lang="en-US" sz="2800" dirty="0" smtClean="0"/>
              <a:t>Extrinsic</a:t>
            </a:r>
          </a:p>
          <a:p>
            <a:pPr>
              <a:buNone/>
            </a:pPr>
            <a:r>
              <a:rPr lang="en-US" sz="2800" dirty="0" smtClean="0"/>
              <a:t>	</a:t>
            </a:r>
            <a:r>
              <a:rPr lang="en-US" sz="2400" dirty="0" smtClean="0"/>
              <a:t>allergic with stated cause</a:t>
            </a:r>
          </a:p>
          <a:p>
            <a:pPr>
              <a:buNone/>
            </a:pPr>
            <a:r>
              <a:rPr lang="en-US" sz="2400" dirty="0" smtClean="0"/>
              <a:t>	childhood</a:t>
            </a:r>
          </a:p>
          <a:p>
            <a:pPr>
              <a:buNone/>
            </a:pPr>
            <a:r>
              <a:rPr lang="en-US" sz="2400" dirty="0" smtClean="0"/>
              <a:t>	atopic</a:t>
            </a:r>
          </a:p>
          <a:p>
            <a:pPr>
              <a:buNone/>
            </a:pPr>
            <a:r>
              <a:rPr lang="en-US" sz="2400" dirty="0" smtClean="0"/>
              <a:t>	hay</a:t>
            </a:r>
          </a:p>
          <a:p>
            <a:pPr>
              <a:buNone/>
            </a:pPr>
            <a:r>
              <a:rPr lang="en-US" sz="2400" dirty="0" smtClean="0"/>
              <a:t>	platinum</a:t>
            </a:r>
          </a:p>
          <a:p>
            <a:pPr>
              <a:buNone/>
            </a:pPr>
            <a:r>
              <a:rPr lang="en-US" sz="2800" dirty="0" smtClean="0"/>
              <a:t>Intrinsic</a:t>
            </a:r>
          </a:p>
          <a:p>
            <a:pPr>
              <a:buNone/>
            </a:pPr>
            <a:r>
              <a:rPr lang="en-US" sz="2800" dirty="0" smtClean="0"/>
              <a:t>	</a:t>
            </a:r>
            <a:r>
              <a:rPr lang="en-US" sz="2400" dirty="0" smtClean="0"/>
              <a:t>late-onset</a:t>
            </a:r>
          </a:p>
          <a:p>
            <a:pPr>
              <a:buNone/>
            </a:pPr>
            <a:r>
              <a:rPr lang="en-US" sz="2800" dirty="0" smtClean="0"/>
              <a:t>Unspecified</a:t>
            </a:r>
          </a:p>
          <a:p>
            <a:pPr>
              <a:buNone/>
            </a:pPr>
            <a:r>
              <a:rPr lang="en-US" sz="2800" dirty="0" smtClean="0"/>
              <a:t>Each can be specified as with exacerbation or status </a:t>
            </a:r>
            <a:r>
              <a:rPr lang="en-US" sz="2800" dirty="0" err="1" smtClean="0"/>
              <a:t>asthmaticus</a:t>
            </a:r>
            <a:endParaRPr lang="en-US" sz="2800" dirty="0" smtClean="0"/>
          </a:p>
          <a:p>
            <a:pPr>
              <a:buNone/>
            </a:pPr>
            <a:r>
              <a:rPr lang="en-US" dirty="0" smtClean="0"/>
              <a:t>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534400" cy="1143000"/>
          </a:xfrm>
        </p:spPr>
        <p:txBody>
          <a:bodyPr/>
          <a:lstStyle/>
          <a:p>
            <a:r>
              <a:rPr lang="en-US" dirty="0" smtClean="0"/>
              <a:t>ICD-10-CM Descriptors - Asthma</a:t>
            </a:r>
            <a:endParaRPr lang="en-US" dirty="0"/>
          </a:p>
        </p:txBody>
      </p:sp>
      <p:sp>
        <p:nvSpPr>
          <p:cNvPr id="3" name="Content Placeholder 2"/>
          <p:cNvSpPr>
            <a:spLocks noGrp="1"/>
          </p:cNvSpPr>
          <p:nvPr>
            <p:ph idx="1"/>
          </p:nvPr>
        </p:nvSpPr>
        <p:spPr/>
        <p:txBody>
          <a:bodyPr/>
          <a:lstStyle/>
          <a:p>
            <a:pPr>
              <a:buNone/>
            </a:pPr>
            <a:r>
              <a:rPr lang="en-US" dirty="0" smtClean="0"/>
              <a:t>Mild – Moderate – Severe</a:t>
            </a:r>
          </a:p>
          <a:p>
            <a:pPr>
              <a:buNone/>
            </a:pPr>
            <a:r>
              <a:rPr lang="en-US" dirty="0" smtClean="0"/>
              <a:t>Persistent – Intermittent</a:t>
            </a:r>
          </a:p>
          <a:p>
            <a:pPr>
              <a:buNone/>
            </a:pPr>
            <a:r>
              <a:rPr lang="en-US" dirty="0" smtClean="0"/>
              <a:t>Unspecified</a:t>
            </a:r>
          </a:p>
          <a:p>
            <a:pPr>
              <a:buNone/>
            </a:pPr>
            <a:endParaRPr lang="en-US" dirty="0" smtClean="0"/>
          </a:p>
          <a:p>
            <a:pPr>
              <a:buNone/>
            </a:pPr>
            <a:r>
              <a:rPr lang="en-US" dirty="0" smtClean="0"/>
              <a:t>Each can be specified as with exacerbation or status </a:t>
            </a:r>
            <a:r>
              <a:rPr lang="en-US" dirty="0" err="1" smtClean="0"/>
              <a:t>asthmaticus</a:t>
            </a:r>
            <a:endParaRPr lang="en-US" dirty="0" smtClean="0"/>
          </a:p>
          <a:p>
            <a:endParaRPr lang="en-US" dirty="0" smtClean="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685800" y="1219200"/>
            <a:ext cx="7772400" cy="4876800"/>
          </a:xfrm>
        </p:spPr>
        <p:txBody>
          <a:bodyPr/>
          <a:lstStyle/>
          <a:p>
            <a:pPr>
              <a:buNone/>
            </a:pPr>
            <a:r>
              <a:rPr lang="en-US" sz="2800" dirty="0" smtClean="0"/>
              <a:t>Croup</a:t>
            </a:r>
          </a:p>
          <a:p>
            <a:pPr>
              <a:buNone/>
            </a:pPr>
            <a:endParaRPr lang="en-US" sz="2800" dirty="0" smtClean="0"/>
          </a:p>
          <a:p>
            <a:pPr>
              <a:buNone/>
            </a:pPr>
            <a:r>
              <a:rPr lang="en-US" sz="2800" dirty="0" smtClean="0"/>
              <a:t>ICD-9-CM:</a:t>
            </a:r>
          </a:p>
          <a:p>
            <a:pPr>
              <a:buNone/>
            </a:pPr>
            <a:r>
              <a:rPr lang="en-US" sz="2800" dirty="0" smtClean="0"/>
              <a:t>464.4 – Croup</a:t>
            </a:r>
          </a:p>
          <a:p>
            <a:pPr>
              <a:buNone/>
            </a:pPr>
            <a:endParaRPr lang="en-US" sz="2800" dirty="0" smtClean="0"/>
          </a:p>
          <a:p>
            <a:pPr>
              <a:buNone/>
            </a:pPr>
            <a:r>
              <a:rPr lang="en-US" sz="2800" dirty="0" smtClean="0"/>
              <a:t>ICD-10-CM:</a:t>
            </a:r>
          </a:p>
          <a:p>
            <a:pPr>
              <a:buNone/>
            </a:pPr>
            <a:r>
              <a:rPr lang="en-US" sz="2800" dirty="0" smtClean="0"/>
              <a:t>J05.0 – Acute obstructive laryngitis (croup)</a:t>
            </a:r>
          </a:p>
          <a:p>
            <a:pPr>
              <a:buNone/>
            </a:pPr>
            <a:endParaRPr lang="en-US" sz="2800" dirty="0" smtClean="0"/>
          </a:p>
          <a:p>
            <a:pPr>
              <a:buNone/>
            </a:pPr>
            <a:r>
              <a:rPr lang="en-US" sz="2800" dirty="0" smtClean="0"/>
              <a:t>In both cases, use additional code to identify infectious agent/organism</a:t>
            </a:r>
            <a:endParaRPr lang="en-US"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Chapter 11 </a:t>
            </a:r>
            <a:br>
              <a:rPr lang="en-US" dirty="0" smtClean="0"/>
            </a:br>
            <a:r>
              <a:rPr lang="en-US" dirty="0" smtClean="0"/>
              <a:t>Diseases of the Digestive System</a:t>
            </a:r>
            <a:endParaRPr lang="en-US" dirty="0"/>
          </a:p>
        </p:txBody>
      </p:sp>
      <p:sp>
        <p:nvSpPr>
          <p:cNvPr id="3" name="Content Placeholder 2"/>
          <p:cNvSpPr>
            <a:spLocks noGrp="1"/>
          </p:cNvSpPr>
          <p:nvPr>
            <p:ph idx="1"/>
          </p:nvPr>
        </p:nvSpPr>
        <p:spPr>
          <a:xfrm>
            <a:off x="457200" y="1752600"/>
            <a:ext cx="8229600" cy="4648200"/>
          </a:xfrm>
        </p:spPr>
        <p:txBody>
          <a:bodyPr>
            <a:normAutofit fontScale="92500" lnSpcReduction="20000"/>
          </a:bodyPr>
          <a:lstStyle/>
          <a:p>
            <a:r>
              <a:rPr lang="en-US" dirty="0" smtClean="0"/>
              <a:t>Diseases of the liver have their own category</a:t>
            </a:r>
          </a:p>
          <a:p>
            <a:r>
              <a:rPr lang="en-US" dirty="0" smtClean="0"/>
              <a:t>The term “hemorrhage” is used when referring to ulcers</a:t>
            </a:r>
          </a:p>
          <a:p>
            <a:r>
              <a:rPr lang="en-US" dirty="0" smtClean="0"/>
              <a:t>The term “bleeding” is used when classifying gastritis, </a:t>
            </a:r>
            <a:r>
              <a:rPr lang="en-US" dirty="0" err="1" smtClean="0"/>
              <a:t>duodenitis</a:t>
            </a:r>
            <a:r>
              <a:rPr lang="en-US" dirty="0" smtClean="0"/>
              <a:t>, </a:t>
            </a:r>
            <a:r>
              <a:rPr lang="en-US" dirty="0" err="1" smtClean="0"/>
              <a:t>diverticulosis</a:t>
            </a:r>
            <a:r>
              <a:rPr lang="en-US" dirty="0" smtClean="0"/>
              <a:t>, diverticulitis</a:t>
            </a:r>
          </a:p>
          <a:p>
            <a:r>
              <a:rPr lang="en-US" dirty="0" smtClean="0"/>
              <a:t>Obstruction is no longer a classification for ulcers</a:t>
            </a:r>
          </a:p>
          <a:p>
            <a:r>
              <a:rPr lang="en-US" dirty="0" err="1" smtClean="0"/>
              <a:t>Crohn’s</a:t>
            </a:r>
            <a:r>
              <a:rPr lang="en-US" dirty="0" smtClean="0"/>
              <a:t> disease expanded</a:t>
            </a:r>
          </a:p>
          <a:p>
            <a:r>
              <a:rPr lang="en-US" dirty="0" smtClean="0"/>
              <a:t>Gastroenteritis – Infectious or Viral coded in Chapter 1 – Infectious Diseases in both ICD-9-CM and ICD-10-CM</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81000" y="1219200"/>
            <a:ext cx="8382000" cy="4876800"/>
          </a:xfrm>
        </p:spPr>
        <p:txBody>
          <a:bodyPr/>
          <a:lstStyle/>
          <a:p>
            <a:pPr>
              <a:buNone/>
            </a:pPr>
            <a:r>
              <a:rPr lang="en-US" sz="2800" dirty="0" smtClean="0"/>
              <a:t>Recurrent right inguinal hernia with gangrene and obstruction</a:t>
            </a:r>
          </a:p>
          <a:p>
            <a:endParaRPr lang="en-US" sz="2800" dirty="0" smtClean="0"/>
          </a:p>
          <a:p>
            <a:pPr>
              <a:buNone/>
            </a:pPr>
            <a:r>
              <a:rPr lang="en-US" sz="2800" dirty="0" smtClean="0"/>
              <a:t>ICD-9-CM:</a:t>
            </a:r>
          </a:p>
          <a:p>
            <a:pPr>
              <a:buNone/>
            </a:pPr>
            <a:r>
              <a:rPr lang="en-US" sz="2800" dirty="0" smtClean="0"/>
              <a:t>550.01 - Inguinal hernia with gangrene, recurrent unilateral or unspecified inguinal hernia </a:t>
            </a:r>
          </a:p>
          <a:p>
            <a:endParaRPr lang="en-US" sz="2800" dirty="0" smtClean="0"/>
          </a:p>
          <a:p>
            <a:pPr>
              <a:buNone/>
            </a:pPr>
            <a:r>
              <a:rPr lang="en-US" sz="2800" dirty="0" smtClean="0"/>
              <a:t>ICD-10-CM:  </a:t>
            </a:r>
          </a:p>
          <a:p>
            <a:pPr>
              <a:buNone/>
            </a:pPr>
            <a:r>
              <a:rPr lang="en-US" sz="2800" dirty="0" smtClean="0"/>
              <a:t>K40.41 – Unilateral inguinal hernia, with gangrene, recurrent</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r>
              <a:rPr lang="en-US" dirty="0" smtClean="0"/>
              <a:t>Specificity Must Match!</a:t>
            </a:r>
          </a:p>
        </p:txBody>
      </p:sp>
      <p:sp>
        <p:nvSpPr>
          <p:cNvPr id="8195" name="Rectangle 3"/>
          <p:cNvSpPr>
            <a:spLocks noGrp="1" noChangeArrowheads="1"/>
          </p:cNvSpPr>
          <p:nvPr>
            <p:ph type="body" idx="1"/>
          </p:nvPr>
        </p:nvSpPr>
        <p:spPr>
          <a:xfrm>
            <a:off x="381000" y="1524000"/>
            <a:ext cx="8382000" cy="4572000"/>
          </a:xfrm>
        </p:spPr>
        <p:txBody>
          <a:bodyPr/>
          <a:lstStyle/>
          <a:p>
            <a:pPr eaLnBrk="1" hangingPunct="1">
              <a:buNone/>
            </a:pPr>
            <a:r>
              <a:rPr lang="en-US" dirty="0" smtClean="0"/>
              <a:t>Diagnosis assigned on claim form (checked on charge ticket or encounter form ) must be as specific as that noted in the documentation and vice-versa.</a:t>
            </a:r>
          </a:p>
        </p:txBody>
      </p:sp>
      <p:pic>
        <p:nvPicPr>
          <p:cNvPr id="8196" name="Picture 4" descr="bd06639_"/>
          <p:cNvPicPr>
            <a:picLocks noChangeAspect="1" noChangeArrowheads="1"/>
          </p:cNvPicPr>
          <p:nvPr/>
        </p:nvPicPr>
        <p:blipFill>
          <a:blip r:embed="rId3" cstate="print"/>
          <a:srcRect/>
          <a:stretch>
            <a:fillRect/>
          </a:stretch>
        </p:blipFill>
        <p:spPr bwMode="auto">
          <a:xfrm>
            <a:off x="3276600" y="3810000"/>
            <a:ext cx="2514600" cy="25146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04800" y="1371600"/>
            <a:ext cx="8534400" cy="5029200"/>
          </a:xfrm>
        </p:spPr>
        <p:txBody>
          <a:bodyPr/>
          <a:lstStyle/>
          <a:p>
            <a:pPr>
              <a:buNone/>
            </a:pPr>
            <a:r>
              <a:rPr lang="en-US" dirty="0" smtClean="0"/>
              <a:t>Gastroenteritis</a:t>
            </a:r>
          </a:p>
          <a:p>
            <a:pPr>
              <a:buNone/>
            </a:pPr>
            <a:endParaRPr lang="en-US" dirty="0" smtClean="0"/>
          </a:p>
          <a:p>
            <a:pPr>
              <a:buNone/>
            </a:pPr>
            <a:r>
              <a:rPr lang="en-US" dirty="0" smtClean="0"/>
              <a:t>ICD-9-CM:</a:t>
            </a:r>
          </a:p>
          <a:p>
            <a:pPr>
              <a:buNone/>
            </a:pPr>
            <a:r>
              <a:rPr lang="en-US" dirty="0" smtClean="0"/>
              <a:t>558.9 – Other and unspecified noninfectious gastroenteritis and colitis</a:t>
            </a:r>
          </a:p>
          <a:p>
            <a:pPr>
              <a:buNone/>
            </a:pPr>
            <a:endParaRPr lang="en-US" dirty="0" smtClean="0"/>
          </a:p>
          <a:p>
            <a:pPr>
              <a:buNone/>
            </a:pPr>
            <a:r>
              <a:rPr lang="en-US" dirty="0" smtClean="0"/>
              <a:t>ICD-10-CM:</a:t>
            </a:r>
          </a:p>
          <a:p>
            <a:pPr>
              <a:buNone/>
            </a:pPr>
            <a:r>
              <a:rPr lang="en-US" dirty="0" smtClean="0"/>
              <a:t>K52.9 – Noninfectious gastroenteritis and colitis, unspecified</a:t>
            </a:r>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Chapter 12 – Diseases of skin and subcutaneous tissue</a:t>
            </a:r>
            <a:endParaRPr lang="en-US" dirty="0"/>
          </a:p>
        </p:txBody>
      </p:sp>
      <p:sp>
        <p:nvSpPr>
          <p:cNvPr id="3" name="Content Placeholder 2"/>
          <p:cNvSpPr>
            <a:spLocks noGrp="1"/>
          </p:cNvSpPr>
          <p:nvPr>
            <p:ph idx="1"/>
          </p:nvPr>
        </p:nvSpPr>
        <p:spPr>
          <a:xfrm>
            <a:off x="457200" y="2362200"/>
            <a:ext cx="8229600" cy="3763963"/>
          </a:xfrm>
        </p:spPr>
        <p:txBody>
          <a:bodyPr/>
          <a:lstStyle/>
          <a:p>
            <a:r>
              <a:rPr lang="en-US" dirty="0" smtClean="0"/>
              <a:t>Complete restructuring in ICD-10-CM</a:t>
            </a:r>
          </a:p>
          <a:p>
            <a:r>
              <a:rPr lang="en-US" dirty="0" smtClean="0"/>
              <a:t>Laterality identified when appropriate</a:t>
            </a:r>
          </a:p>
          <a:p>
            <a:r>
              <a:rPr lang="en-US" dirty="0" smtClean="0"/>
              <a:t>Subchapter for radiation-related disorders</a:t>
            </a:r>
          </a:p>
          <a:p>
            <a:r>
              <a:rPr lang="en-US" dirty="0" smtClean="0"/>
              <a:t>Combination code for pressure ulcers</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04800" y="1447800"/>
            <a:ext cx="8382000" cy="4648200"/>
          </a:xfrm>
        </p:spPr>
        <p:txBody>
          <a:bodyPr/>
          <a:lstStyle/>
          <a:p>
            <a:pPr>
              <a:buNone/>
            </a:pPr>
            <a:r>
              <a:rPr lang="en-US" dirty="0" err="1" smtClean="0"/>
              <a:t>Cellulitis</a:t>
            </a:r>
            <a:r>
              <a:rPr lang="en-US" dirty="0" smtClean="0"/>
              <a:t>, left finger</a:t>
            </a:r>
          </a:p>
          <a:p>
            <a:pPr>
              <a:buNone/>
            </a:pPr>
            <a:endParaRPr lang="en-US" dirty="0" smtClean="0"/>
          </a:p>
          <a:p>
            <a:pPr>
              <a:buNone/>
            </a:pPr>
            <a:r>
              <a:rPr lang="en-US" dirty="0" smtClean="0"/>
              <a:t>ICD-9-CM:</a:t>
            </a:r>
          </a:p>
          <a:p>
            <a:pPr>
              <a:buNone/>
            </a:pPr>
            <a:r>
              <a:rPr lang="en-US" dirty="0" smtClean="0"/>
              <a:t>681.00 – </a:t>
            </a:r>
            <a:r>
              <a:rPr lang="en-US" dirty="0" err="1" smtClean="0"/>
              <a:t>Cellulitis</a:t>
            </a:r>
            <a:r>
              <a:rPr lang="en-US" dirty="0" smtClean="0"/>
              <a:t> and abscess of finger, unspecified</a:t>
            </a:r>
          </a:p>
          <a:p>
            <a:pPr>
              <a:buNone/>
            </a:pPr>
            <a:endParaRPr lang="en-US" dirty="0" smtClean="0"/>
          </a:p>
          <a:p>
            <a:pPr>
              <a:buNone/>
            </a:pPr>
            <a:r>
              <a:rPr lang="en-US" dirty="0" smtClean="0"/>
              <a:t>ICD-10-CM:</a:t>
            </a:r>
          </a:p>
          <a:p>
            <a:pPr>
              <a:buNone/>
            </a:pPr>
            <a:r>
              <a:rPr lang="en-US" dirty="0" smtClean="0"/>
              <a:t>L03.012 – </a:t>
            </a:r>
            <a:r>
              <a:rPr lang="en-US" dirty="0" err="1" smtClean="0"/>
              <a:t>Cellulitis</a:t>
            </a:r>
            <a:r>
              <a:rPr lang="en-US" dirty="0" smtClean="0"/>
              <a:t> of left finger</a:t>
            </a:r>
          </a:p>
          <a:p>
            <a:pPr>
              <a:buNone/>
            </a:pPr>
            <a:r>
              <a:rPr lang="en-US" dirty="0" smtClean="0"/>
              <a:t>No bilateral code – code both if on both L and R</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81000" y="1295400"/>
            <a:ext cx="8534400" cy="4800600"/>
          </a:xfrm>
        </p:spPr>
        <p:txBody>
          <a:bodyPr/>
          <a:lstStyle/>
          <a:p>
            <a:pPr>
              <a:buNone/>
            </a:pPr>
            <a:r>
              <a:rPr lang="en-US" sz="2800" dirty="0" err="1" smtClean="0"/>
              <a:t>Cellulitis</a:t>
            </a:r>
            <a:r>
              <a:rPr lang="en-US" sz="2800" dirty="0" smtClean="0"/>
              <a:t>, left finger – staph </a:t>
            </a:r>
          </a:p>
          <a:p>
            <a:pPr>
              <a:buNone/>
            </a:pPr>
            <a:endParaRPr lang="en-US" sz="2800" dirty="0" smtClean="0"/>
          </a:p>
          <a:p>
            <a:pPr>
              <a:buNone/>
            </a:pPr>
            <a:r>
              <a:rPr lang="en-US" sz="2800" dirty="0" smtClean="0"/>
              <a:t>ICD-9-CM:</a:t>
            </a:r>
          </a:p>
          <a:p>
            <a:pPr>
              <a:buNone/>
            </a:pPr>
            <a:r>
              <a:rPr lang="en-US" sz="2800" dirty="0" smtClean="0"/>
              <a:t>681.00 – </a:t>
            </a:r>
            <a:r>
              <a:rPr lang="en-US" sz="2800" dirty="0" err="1" smtClean="0"/>
              <a:t>Cellulitis</a:t>
            </a:r>
            <a:r>
              <a:rPr lang="en-US" sz="2800" dirty="0" smtClean="0"/>
              <a:t> and abscess of finger, unspecified</a:t>
            </a:r>
          </a:p>
          <a:p>
            <a:pPr>
              <a:buNone/>
            </a:pPr>
            <a:r>
              <a:rPr lang="en-US" sz="2800" dirty="0" smtClean="0"/>
              <a:t>041.10 – Staphylococcus, unspecified</a:t>
            </a:r>
          </a:p>
          <a:p>
            <a:pPr>
              <a:buNone/>
            </a:pPr>
            <a:endParaRPr lang="en-US" sz="2800" dirty="0" smtClean="0"/>
          </a:p>
          <a:p>
            <a:pPr>
              <a:buNone/>
            </a:pPr>
            <a:r>
              <a:rPr lang="en-US" sz="2800" dirty="0" smtClean="0"/>
              <a:t>ICD-10-CM:</a:t>
            </a:r>
          </a:p>
          <a:p>
            <a:pPr>
              <a:buNone/>
            </a:pPr>
            <a:r>
              <a:rPr lang="en-US" sz="2800" dirty="0" smtClean="0"/>
              <a:t>L03.012 – </a:t>
            </a:r>
            <a:r>
              <a:rPr lang="en-US" sz="2800" dirty="0" err="1" smtClean="0"/>
              <a:t>Cellulitis</a:t>
            </a:r>
            <a:r>
              <a:rPr lang="en-US" sz="2800" dirty="0" smtClean="0"/>
              <a:t> of left finger</a:t>
            </a:r>
          </a:p>
          <a:p>
            <a:pPr>
              <a:buNone/>
            </a:pPr>
            <a:r>
              <a:rPr lang="en-US" sz="2800" dirty="0" smtClean="0"/>
              <a:t>B95.8 – Unspecified staphylococcus as the cause of diseases classified elsewhere</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401762"/>
          </a:xfrm>
        </p:spPr>
        <p:txBody>
          <a:bodyPr>
            <a:normAutofit fontScale="90000"/>
          </a:bodyPr>
          <a:lstStyle/>
          <a:p>
            <a:r>
              <a:rPr lang="en-US" sz="3600" dirty="0" smtClean="0"/>
              <a:t>Chapter 13 – Diseases of the musculoskeletal system </a:t>
            </a:r>
            <a:br>
              <a:rPr lang="en-US" sz="3600" dirty="0" smtClean="0"/>
            </a:br>
            <a:r>
              <a:rPr lang="en-US" sz="3600" dirty="0" smtClean="0"/>
              <a:t>and connective tissue</a:t>
            </a:r>
            <a:endParaRPr lang="en-US" sz="3600" dirty="0"/>
          </a:p>
        </p:txBody>
      </p:sp>
      <p:sp>
        <p:nvSpPr>
          <p:cNvPr id="3" name="Content Placeholder 2"/>
          <p:cNvSpPr>
            <a:spLocks noGrp="1"/>
          </p:cNvSpPr>
          <p:nvPr>
            <p:ph idx="1"/>
          </p:nvPr>
        </p:nvSpPr>
        <p:spPr>
          <a:xfrm>
            <a:off x="457200" y="1752600"/>
            <a:ext cx="8229600" cy="3962401"/>
          </a:xfrm>
        </p:spPr>
        <p:txBody>
          <a:bodyPr/>
          <a:lstStyle/>
          <a:p>
            <a:r>
              <a:rPr lang="en-US" dirty="0" smtClean="0"/>
              <a:t>Almost every code has been expanded to include very specific sites and laterality</a:t>
            </a:r>
          </a:p>
          <a:p>
            <a:r>
              <a:rPr lang="en-US" dirty="0" smtClean="0"/>
              <a:t>Some codes require the use of 7</a:t>
            </a:r>
            <a:r>
              <a:rPr lang="en-US" baseline="30000" dirty="0" smtClean="0"/>
              <a:t>th</a:t>
            </a:r>
            <a:r>
              <a:rPr lang="en-US" dirty="0" smtClean="0"/>
              <a:t> character extension</a:t>
            </a:r>
            <a:endParaRPr lang="en-US" dirty="0"/>
          </a:p>
        </p:txBody>
      </p:sp>
      <p:pic>
        <p:nvPicPr>
          <p:cNvPr id="2050" name="Picture 2" descr="C:\Users\Kimberly\AppData\Local\Microsoft\Windows\Temporary Internet Files\Content.IE5\4T8XDGU7\MC900053352[1].wmf"/>
          <p:cNvPicPr>
            <a:picLocks noChangeAspect="1" noChangeArrowheads="1"/>
          </p:cNvPicPr>
          <p:nvPr/>
        </p:nvPicPr>
        <p:blipFill>
          <a:blip r:embed="rId2" cstate="print"/>
          <a:srcRect/>
          <a:stretch>
            <a:fillRect/>
          </a:stretch>
        </p:blipFill>
        <p:spPr bwMode="auto">
          <a:xfrm>
            <a:off x="3733800" y="3886199"/>
            <a:ext cx="1676400" cy="2391335"/>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81000" y="1066800"/>
            <a:ext cx="8458200" cy="5029200"/>
          </a:xfrm>
        </p:spPr>
        <p:txBody>
          <a:bodyPr/>
          <a:lstStyle/>
          <a:p>
            <a:pPr>
              <a:buNone/>
            </a:pPr>
            <a:r>
              <a:rPr lang="en-US" sz="2800" dirty="0" smtClean="0"/>
              <a:t>Ongoing juvenile rheumatoid arthritis found only in both ankles</a:t>
            </a:r>
          </a:p>
          <a:p>
            <a:endParaRPr lang="en-US" sz="2800" dirty="0" smtClean="0"/>
          </a:p>
          <a:p>
            <a:pPr>
              <a:buNone/>
            </a:pPr>
            <a:r>
              <a:rPr lang="en-US" sz="2800" dirty="0" smtClean="0"/>
              <a:t>ICD-9-CM:</a:t>
            </a:r>
          </a:p>
          <a:p>
            <a:pPr>
              <a:buNone/>
            </a:pPr>
            <a:r>
              <a:rPr lang="en-US" sz="2800" dirty="0" smtClean="0"/>
              <a:t>714.33 – </a:t>
            </a:r>
            <a:r>
              <a:rPr lang="en-US" sz="2800" dirty="0" err="1" smtClean="0"/>
              <a:t>Monoarticular</a:t>
            </a:r>
            <a:r>
              <a:rPr lang="en-US" sz="2800" dirty="0" smtClean="0"/>
              <a:t> juvenile rheumatoid arthritis </a:t>
            </a:r>
          </a:p>
          <a:p>
            <a:endParaRPr lang="en-US" sz="2800" dirty="0" smtClean="0"/>
          </a:p>
          <a:p>
            <a:pPr>
              <a:buNone/>
            </a:pPr>
            <a:r>
              <a:rPr lang="en-US" sz="2800" dirty="0" smtClean="0"/>
              <a:t>ICD-10-CM:  </a:t>
            </a:r>
          </a:p>
          <a:p>
            <a:pPr>
              <a:buNone/>
            </a:pPr>
            <a:r>
              <a:rPr lang="en-US" sz="2800" dirty="0" smtClean="0"/>
              <a:t>M08.071 – Unspecified juvenile rheumatoid arthritis, right ankle and foot</a:t>
            </a:r>
          </a:p>
          <a:p>
            <a:pPr>
              <a:buNone/>
            </a:pPr>
            <a:r>
              <a:rPr lang="en-US" sz="2800" dirty="0" smtClean="0"/>
              <a:t>M08.072 - Unspecified juvenile rheumatoid arthritis, left ankle and foot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t>Chapter 14</a:t>
            </a:r>
            <a:br>
              <a:rPr lang="en-US" dirty="0" smtClean="0"/>
            </a:br>
            <a:r>
              <a:rPr lang="en-US" dirty="0" smtClean="0"/>
              <a:t>Diseases of the genitourinary system</a:t>
            </a:r>
            <a:endParaRPr lang="en-US" dirty="0"/>
          </a:p>
        </p:txBody>
      </p:sp>
      <p:sp>
        <p:nvSpPr>
          <p:cNvPr id="3" name="Content Placeholder 2"/>
          <p:cNvSpPr>
            <a:spLocks noGrp="1"/>
          </p:cNvSpPr>
          <p:nvPr>
            <p:ph idx="1"/>
          </p:nvPr>
        </p:nvSpPr>
        <p:spPr>
          <a:xfrm>
            <a:off x="457200" y="1752599"/>
            <a:ext cx="8229600" cy="3962401"/>
          </a:xfrm>
        </p:spPr>
        <p:txBody>
          <a:bodyPr>
            <a:normAutofit/>
          </a:bodyPr>
          <a:lstStyle/>
          <a:p>
            <a:r>
              <a:rPr lang="en-US" dirty="0" smtClean="0"/>
              <a:t>Many codes require gender specificity</a:t>
            </a:r>
          </a:p>
          <a:p>
            <a:r>
              <a:rPr lang="en-US" dirty="0" smtClean="0"/>
              <a:t>Some situations require additional codes for symptoms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457200" y="1295400"/>
            <a:ext cx="8305800" cy="4800600"/>
          </a:xfrm>
        </p:spPr>
        <p:txBody>
          <a:bodyPr/>
          <a:lstStyle/>
          <a:p>
            <a:pPr>
              <a:buNone/>
            </a:pPr>
            <a:r>
              <a:rPr lang="en-US" sz="2800" dirty="0" smtClean="0"/>
              <a:t>Urinary Tract Infection</a:t>
            </a:r>
          </a:p>
          <a:p>
            <a:pPr>
              <a:buNone/>
            </a:pPr>
            <a:endParaRPr lang="en-US" sz="2800" dirty="0" smtClean="0"/>
          </a:p>
          <a:p>
            <a:pPr>
              <a:buNone/>
            </a:pPr>
            <a:r>
              <a:rPr lang="en-US" sz="2800" dirty="0" smtClean="0"/>
              <a:t>ICD-9-CM:</a:t>
            </a:r>
          </a:p>
          <a:p>
            <a:pPr>
              <a:buNone/>
            </a:pPr>
            <a:r>
              <a:rPr lang="en-US" sz="2800" dirty="0" smtClean="0"/>
              <a:t>599.0 – UTI, site not specified</a:t>
            </a:r>
          </a:p>
          <a:p>
            <a:pPr>
              <a:buNone/>
            </a:pPr>
            <a:endParaRPr lang="en-US" sz="2800" dirty="0" smtClean="0"/>
          </a:p>
          <a:p>
            <a:pPr>
              <a:buNone/>
            </a:pPr>
            <a:r>
              <a:rPr lang="en-US" sz="2800" dirty="0" smtClean="0"/>
              <a:t>ICD-10-CM:</a:t>
            </a:r>
          </a:p>
          <a:p>
            <a:pPr>
              <a:buNone/>
            </a:pPr>
            <a:r>
              <a:rPr lang="en-US" sz="2800" dirty="0" smtClean="0"/>
              <a:t>N39.0 – UTI, site not specified</a:t>
            </a:r>
          </a:p>
          <a:p>
            <a:pPr>
              <a:buNone/>
            </a:pPr>
            <a:endParaRPr lang="en-US" sz="2800" dirty="0" smtClean="0"/>
          </a:p>
          <a:p>
            <a:pPr>
              <a:buNone/>
            </a:pPr>
            <a:r>
              <a:rPr lang="en-US" sz="2800" dirty="0" smtClean="0"/>
              <a:t>In both cases, use an additional code to identify the organism</a:t>
            </a:r>
            <a:endParaRPr lang="en-US" sz="2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381000" y="1295400"/>
            <a:ext cx="8534400" cy="4800600"/>
          </a:xfrm>
        </p:spPr>
        <p:txBody>
          <a:bodyPr/>
          <a:lstStyle/>
          <a:p>
            <a:pPr>
              <a:buNone/>
            </a:pPr>
            <a:r>
              <a:rPr lang="en-US" sz="2800" dirty="0" smtClean="0"/>
              <a:t>Nocturnal Enuresis</a:t>
            </a:r>
          </a:p>
          <a:p>
            <a:pPr>
              <a:buNone/>
            </a:pPr>
            <a:r>
              <a:rPr lang="en-US" sz="2800" dirty="0" smtClean="0"/>
              <a:t>ICD-9-CM:</a:t>
            </a:r>
          </a:p>
          <a:p>
            <a:pPr>
              <a:buNone/>
            </a:pPr>
            <a:r>
              <a:rPr lang="en-US" sz="2800" dirty="0" smtClean="0"/>
              <a:t>788.36 – Nocturnal enuresis</a:t>
            </a:r>
          </a:p>
          <a:p>
            <a:pPr>
              <a:buNone/>
            </a:pPr>
            <a:endParaRPr lang="en-US" sz="2800" dirty="0" smtClean="0"/>
          </a:p>
          <a:p>
            <a:pPr>
              <a:buNone/>
            </a:pPr>
            <a:r>
              <a:rPr lang="en-US" sz="2800" dirty="0" smtClean="0"/>
              <a:t>ICD-10-CM:</a:t>
            </a:r>
          </a:p>
          <a:p>
            <a:pPr>
              <a:buNone/>
            </a:pPr>
            <a:r>
              <a:rPr lang="en-US" sz="2800" dirty="0" smtClean="0"/>
              <a:t>N39.44 – Nocturnal enuresis</a:t>
            </a:r>
          </a:p>
          <a:p>
            <a:pPr>
              <a:buNone/>
            </a:pPr>
            <a:endParaRPr lang="en-US" sz="2800" dirty="0" smtClean="0"/>
          </a:p>
          <a:p>
            <a:pPr>
              <a:buNone/>
            </a:pPr>
            <a:r>
              <a:rPr lang="en-US" sz="2800" dirty="0" smtClean="0"/>
              <a:t>Note that this is a symptom code in ICD-9-CM, but is included in the Genitourinary System for ICD-10-CM</a:t>
            </a:r>
            <a:endParaRPr lang="en-US" sz="28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t>Chapter 16 and 17</a:t>
            </a:r>
            <a:endParaRPr lang="en-US" dirty="0"/>
          </a:p>
        </p:txBody>
      </p:sp>
      <p:sp>
        <p:nvSpPr>
          <p:cNvPr id="3" name="Content Placeholder 2"/>
          <p:cNvSpPr>
            <a:spLocks noGrp="1"/>
          </p:cNvSpPr>
          <p:nvPr>
            <p:ph idx="1"/>
          </p:nvPr>
        </p:nvSpPr>
        <p:spPr>
          <a:xfrm>
            <a:off x="685800" y="1219200"/>
            <a:ext cx="7772400" cy="4876800"/>
          </a:xfrm>
        </p:spPr>
        <p:txBody>
          <a:bodyPr/>
          <a:lstStyle/>
          <a:p>
            <a:pPr>
              <a:buNone/>
            </a:pPr>
            <a:r>
              <a:rPr lang="en-US" dirty="0" smtClean="0"/>
              <a:t>Division between certain conditions originating in </a:t>
            </a:r>
            <a:r>
              <a:rPr lang="en-US" dirty="0" err="1" smtClean="0"/>
              <a:t>perinatal</a:t>
            </a:r>
            <a:r>
              <a:rPr lang="en-US" dirty="0" smtClean="0"/>
              <a:t> period – chapter 16 – and congenital malformations, deformations, and chromosomal abnormalities – chapter 17</a:t>
            </a:r>
          </a:p>
          <a:p>
            <a:r>
              <a:rPr lang="en-US" dirty="0" smtClean="0"/>
              <a:t>Categories for birth weight and gestational age – both should be coded if documented</a:t>
            </a:r>
          </a:p>
          <a:p>
            <a:r>
              <a:rPr lang="en-US" dirty="0" smtClean="0"/>
              <a:t>Chapter 17 codes used throughout the life of the patient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Medical Necessity</a:t>
            </a:r>
          </a:p>
        </p:txBody>
      </p:sp>
      <p:sp>
        <p:nvSpPr>
          <p:cNvPr id="9219" name="Rectangle 3"/>
          <p:cNvSpPr>
            <a:spLocks noGrp="1" noChangeArrowheads="1"/>
          </p:cNvSpPr>
          <p:nvPr>
            <p:ph type="body" idx="1"/>
          </p:nvPr>
        </p:nvSpPr>
        <p:spPr>
          <a:xfrm>
            <a:off x="457200" y="1981200"/>
            <a:ext cx="7924800" cy="4191000"/>
          </a:xfrm>
        </p:spPr>
        <p:txBody>
          <a:bodyPr/>
          <a:lstStyle/>
          <a:p>
            <a:pPr eaLnBrk="1" hangingPunct="1">
              <a:buFontTx/>
              <a:buNone/>
            </a:pPr>
            <a:r>
              <a:rPr lang="en-US" dirty="0" smtClean="0"/>
              <a:t>Payors looking for:</a:t>
            </a:r>
          </a:p>
          <a:p>
            <a:pPr lvl="1" eaLnBrk="1" hangingPunct="1"/>
            <a:r>
              <a:rPr lang="en-US" dirty="0" smtClean="0"/>
              <a:t>Knowledge of the emergent nature or severity of the patient’s complaint or condition, and</a:t>
            </a:r>
          </a:p>
          <a:p>
            <a:pPr lvl="1" eaLnBrk="1" hangingPunct="1"/>
            <a:r>
              <a:rPr lang="en-US" dirty="0" smtClean="0"/>
              <a:t>All facts regarding signs, symptoms, complaints, or background facts describing the reason for care.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dirty="0" smtClean="0"/>
              <a:t>Premature “crack” baby born in the hospital by caesarean section to a mother dependent on cocaine.  The newborn did not show signs of withdrawal, but does show signs of dehydration.  Birth weight 1247 grams, 31 completed weeks of gestation. </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685800"/>
            <a:ext cx="8534400" cy="5440363"/>
          </a:xfrm>
        </p:spPr>
        <p:txBody>
          <a:bodyPr/>
          <a:lstStyle/>
          <a:p>
            <a:pPr>
              <a:buNone/>
            </a:pPr>
            <a:r>
              <a:rPr lang="en-US" dirty="0" smtClean="0"/>
              <a:t>ICD-9-CM:</a:t>
            </a:r>
          </a:p>
          <a:p>
            <a:pPr>
              <a:buNone/>
            </a:pPr>
            <a:endParaRPr lang="en-US" dirty="0" smtClean="0"/>
          </a:p>
          <a:p>
            <a:pPr>
              <a:buNone/>
            </a:pPr>
            <a:r>
              <a:rPr lang="en-US" dirty="0" err="1" smtClean="0"/>
              <a:t>V30.01</a:t>
            </a:r>
            <a:r>
              <a:rPr lang="en-US" dirty="0" smtClean="0"/>
              <a:t> – Single </a:t>
            </a:r>
            <a:r>
              <a:rPr lang="en-US" dirty="0" err="1" smtClean="0"/>
              <a:t>liveborn</a:t>
            </a:r>
            <a:r>
              <a:rPr lang="en-US" dirty="0" smtClean="0"/>
              <a:t>, born in hospital, delivered by cesarean delivery </a:t>
            </a:r>
          </a:p>
          <a:p>
            <a:pPr>
              <a:buNone/>
            </a:pPr>
            <a:r>
              <a:rPr lang="en-US" dirty="0" smtClean="0"/>
              <a:t>765.14 – Other preterm infants, 1,000-1,249 </a:t>
            </a:r>
            <a:r>
              <a:rPr lang="en-US" dirty="0" err="1" smtClean="0"/>
              <a:t>gms</a:t>
            </a:r>
            <a:endParaRPr lang="en-US" dirty="0" smtClean="0"/>
          </a:p>
          <a:p>
            <a:pPr>
              <a:buNone/>
            </a:pPr>
            <a:r>
              <a:rPr lang="en-US" dirty="0" smtClean="0"/>
              <a:t>765.26 – 31-32 completed weeks of gestation </a:t>
            </a:r>
          </a:p>
          <a:p>
            <a:pPr>
              <a:buNone/>
            </a:pPr>
            <a:r>
              <a:rPr lang="en-US" dirty="0" smtClean="0"/>
              <a:t>775.5 – dehydration in newborn</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85800"/>
            <a:ext cx="8229600" cy="5029200"/>
          </a:xfrm>
        </p:spPr>
        <p:txBody>
          <a:bodyPr>
            <a:normAutofit fontScale="92500"/>
          </a:bodyPr>
          <a:lstStyle/>
          <a:p>
            <a:pPr>
              <a:buNone/>
            </a:pPr>
            <a:r>
              <a:rPr lang="en-US" dirty="0" smtClean="0"/>
              <a:t>ICD-10-CM:  </a:t>
            </a:r>
          </a:p>
          <a:p>
            <a:endParaRPr lang="en-US" dirty="0" smtClean="0"/>
          </a:p>
          <a:p>
            <a:pPr>
              <a:buNone/>
            </a:pPr>
            <a:r>
              <a:rPr lang="en-US" dirty="0" err="1" smtClean="0"/>
              <a:t>Z38.01</a:t>
            </a:r>
            <a:r>
              <a:rPr lang="en-US" dirty="0" smtClean="0"/>
              <a:t> – Single </a:t>
            </a:r>
            <a:r>
              <a:rPr lang="en-US" dirty="0" err="1" smtClean="0"/>
              <a:t>liveborn</a:t>
            </a:r>
            <a:r>
              <a:rPr lang="en-US" dirty="0" smtClean="0"/>
              <a:t>, caesarean delivery</a:t>
            </a:r>
          </a:p>
          <a:p>
            <a:pPr>
              <a:buNone/>
            </a:pPr>
            <a:r>
              <a:rPr lang="en-US" dirty="0" err="1" smtClean="0"/>
              <a:t>P04.41</a:t>
            </a:r>
            <a:r>
              <a:rPr lang="en-US" dirty="0" smtClean="0"/>
              <a:t> – Newborn (suspected to be) affected by maternal use of cocaine</a:t>
            </a:r>
          </a:p>
          <a:p>
            <a:pPr>
              <a:buNone/>
            </a:pPr>
            <a:r>
              <a:rPr lang="en-US" dirty="0" err="1" smtClean="0"/>
              <a:t>P07.14</a:t>
            </a:r>
            <a:r>
              <a:rPr lang="en-US" dirty="0" smtClean="0"/>
              <a:t> – low </a:t>
            </a:r>
            <a:r>
              <a:rPr lang="en-US" dirty="0" err="1" smtClean="0"/>
              <a:t>birthweight</a:t>
            </a:r>
            <a:r>
              <a:rPr lang="en-US" dirty="0" smtClean="0"/>
              <a:t> newborn, 1000-1249 </a:t>
            </a:r>
            <a:r>
              <a:rPr lang="en-US" dirty="0" err="1" smtClean="0"/>
              <a:t>gms</a:t>
            </a:r>
            <a:endParaRPr lang="en-US" dirty="0" smtClean="0"/>
          </a:p>
          <a:p>
            <a:pPr>
              <a:buNone/>
            </a:pPr>
            <a:r>
              <a:rPr lang="en-US" dirty="0" err="1" smtClean="0"/>
              <a:t>P07.31</a:t>
            </a:r>
            <a:r>
              <a:rPr lang="en-US" dirty="0" smtClean="0"/>
              <a:t> – preterm newborn, 28-31 completed weeks</a:t>
            </a:r>
          </a:p>
          <a:p>
            <a:pPr>
              <a:buNone/>
            </a:pPr>
            <a:r>
              <a:rPr lang="en-US" dirty="0" err="1" smtClean="0"/>
              <a:t>P74.1</a:t>
            </a:r>
            <a:r>
              <a:rPr lang="en-US" dirty="0" smtClean="0"/>
              <a:t> – dehydration of newborn </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30362"/>
          </a:xfrm>
        </p:spPr>
        <p:txBody>
          <a:bodyPr>
            <a:normAutofit fontScale="90000"/>
          </a:bodyPr>
          <a:lstStyle/>
          <a:p>
            <a:r>
              <a:rPr lang="en-US" dirty="0" smtClean="0"/>
              <a:t>Chapter 18 – Symptoms, signs and abnormal clinical and laboratory findings, not elsewhere classified</a:t>
            </a:r>
            <a:endParaRPr lang="en-US" dirty="0"/>
          </a:p>
        </p:txBody>
      </p:sp>
      <p:sp>
        <p:nvSpPr>
          <p:cNvPr id="3" name="Content Placeholder 2"/>
          <p:cNvSpPr>
            <a:spLocks noGrp="1"/>
          </p:cNvSpPr>
          <p:nvPr>
            <p:ph idx="1"/>
          </p:nvPr>
        </p:nvSpPr>
        <p:spPr>
          <a:xfrm>
            <a:off x="457200" y="2819400"/>
            <a:ext cx="8229600" cy="3306763"/>
          </a:xfrm>
        </p:spPr>
        <p:txBody>
          <a:bodyPr/>
          <a:lstStyle/>
          <a:p>
            <a:pPr>
              <a:buNone/>
            </a:pPr>
            <a:r>
              <a:rPr lang="en-US" dirty="0" smtClean="0"/>
              <a:t>Symptoms that point to a given diagnosis have been classified in the chapter for that diagnosis.  </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Symptoms</a:t>
            </a:r>
            <a:endParaRPr lang="en-US" dirty="0"/>
          </a:p>
        </p:txBody>
      </p:sp>
      <p:sp>
        <p:nvSpPr>
          <p:cNvPr id="3" name="Content Placeholder 2"/>
          <p:cNvSpPr>
            <a:spLocks noGrp="1"/>
          </p:cNvSpPr>
          <p:nvPr>
            <p:ph idx="1"/>
          </p:nvPr>
        </p:nvSpPr>
        <p:spPr>
          <a:xfrm>
            <a:off x="457200" y="1371600"/>
            <a:ext cx="8229600" cy="4876800"/>
          </a:xfrm>
        </p:spPr>
        <p:txBody>
          <a:bodyPr>
            <a:normAutofit fontScale="92500" lnSpcReduction="10000"/>
          </a:bodyPr>
          <a:lstStyle/>
          <a:p>
            <a:pPr>
              <a:buNone/>
            </a:pPr>
            <a:r>
              <a:rPr lang="en-US" dirty="0" smtClean="0"/>
              <a:t>Rules for coding symptoms in chapter 18 are the same as in ICD-9-CM:</a:t>
            </a:r>
          </a:p>
          <a:p>
            <a:r>
              <a:rPr lang="en-US" dirty="0" smtClean="0"/>
              <a:t>When no more specific diagnosis can be made</a:t>
            </a:r>
          </a:p>
          <a:p>
            <a:r>
              <a:rPr lang="en-US" dirty="0" smtClean="0"/>
              <a:t>Signs and symptoms proved to be transient</a:t>
            </a:r>
          </a:p>
          <a:p>
            <a:r>
              <a:rPr lang="en-US" dirty="0" smtClean="0"/>
              <a:t>Provisional diagnosis when a patient fails to return</a:t>
            </a:r>
          </a:p>
          <a:p>
            <a:r>
              <a:rPr lang="en-US" dirty="0" smtClean="0"/>
              <a:t>Cases referred elsewhere before diagnosis was made</a:t>
            </a:r>
          </a:p>
          <a:p>
            <a:r>
              <a:rPr lang="en-US" dirty="0" smtClean="0"/>
              <a:t>Certain symptoms that represent important problems in medical care in their own right</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457200" y="1219200"/>
            <a:ext cx="8382000" cy="4876800"/>
          </a:xfrm>
        </p:spPr>
        <p:txBody>
          <a:bodyPr/>
          <a:lstStyle/>
          <a:p>
            <a:pPr>
              <a:buNone/>
            </a:pPr>
            <a:r>
              <a:rPr lang="en-US" dirty="0" smtClean="0"/>
              <a:t>Diarrhea</a:t>
            </a:r>
          </a:p>
          <a:p>
            <a:pPr>
              <a:buNone/>
            </a:pPr>
            <a:endParaRPr lang="en-US" dirty="0" smtClean="0"/>
          </a:p>
          <a:p>
            <a:pPr>
              <a:buNone/>
            </a:pPr>
            <a:r>
              <a:rPr lang="en-US" dirty="0" smtClean="0"/>
              <a:t>ICD-9-CM:</a:t>
            </a:r>
          </a:p>
          <a:p>
            <a:pPr>
              <a:buNone/>
            </a:pPr>
            <a:r>
              <a:rPr lang="en-US" dirty="0" smtClean="0"/>
              <a:t>787.91 - Diarrhea</a:t>
            </a:r>
          </a:p>
          <a:p>
            <a:pPr>
              <a:buNone/>
            </a:pPr>
            <a:endParaRPr lang="en-US" dirty="0" smtClean="0"/>
          </a:p>
          <a:p>
            <a:pPr>
              <a:buNone/>
            </a:pPr>
            <a:r>
              <a:rPr lang="en-US" dirty="0" smtClean="0"/>
              <a:t>ICD-10-CM:</a:t>
            </a:r>
          </a:p>
          <a:p>
            <a:pPr>
              <a:buNone/>
            </a:pPr>
            <a:r>
              <a:rPr lang="en-US" dirty="0" smtClean="0"/>
              <a:t>R19.7 – Diarrhea, unspecified</a:t>
            </a:r>
          </a:p>
          <a:p>
            <a:pPr>
              <a:buNone/>
            </a:pPr>
            <a:r>
              <a:rPr lang="en-US" i="1" dirty="0" smtClean="0"/>
              <a:t>(Excludes functional diarrhea, neonatal diarrhea, psychogenic diarrhea)</a:t>
            </a:r>
            <a:endParaRPr lang="en-US" i="1" dirty="0"/>
          </a:p>
        </p:txBody>
      </p:sp>
      <p:pic>
        <p:nvPicPr>
          <p:cNvPr id="3074" name="Picture 2" descr="C:\Users\Kimberly\AppData\Local\Microsoft\Windows\Temporary Internet Files\Content.IE5\1ES1GOJ6\MC900326032[1].wmf"/>
          <p:cNvPicPr>
            <a:picLocks noChangeAspect="1" noChangeArrowheads="1"/>
          </p:cNvPicPr>
          <p:nvPr/>
        </p:nvPicPr>
        <p:blipFill>
          <a:blip r:embed="rId2" cstate="print"/>
          <a:srcRect/>
          <a:stretch>
            <a:fillRect/>
          </a:stretch>
        </p:blipFill>
        <p:spPr bwMode="auto">
          <a:xfrm>
            <a:off x="5638800" y="1905000"/>
            <a:ext cx="2665836" cy="25146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Example</a:t>
            </a:r>
            <a:endParaRPr lang="en-US" dirty="0"/>
          </a:p>
        </p:txBody>
      </p:sp>
      <p:sp>
        <p:nvSpPr>
          <p:cNvPr id="3" name="Content Placeholder 2"/>
          <p:cNvSpPr>
            <a:spLocks noGrp="1"/>
          </p:cNvSpPr>
          <p:nvPr>
            <p:ph idx="1"/>
          </p:nvPr>
        </p:nvSpPr>
        <p:spPr>
          <a:xfrm>
            <a:off x="457200" y="1066800"/>
            <a:ext cx="8305800" cy="5029200"/>
          </a:xfrm>
        </p:spPr>
        <p:txBody>
          <a:bodyPr/>
          <a:lstStyle/>
          <a:p>
            <a:pPr>
              <a:buNone/>
            </a:pPr>
            <a:r>
              <a:rPr lang="en-US" dirty="0" smtClean="0"/>
              <a:t>Wheezing</a:t>
            </a:r>
          </a:p>
          <a:p>
            <a:pPr>
              <a:buNone/>
            </a:pPr>
            <a:endParaRPr lang="en-US" dirty="0" smtClean="0"/>
          </a:p>
          <a:p>
            <a:pPr>
              <a:buNone/>
            </a:pPr>
            <a:r>
              <a:rPr lang="en-US" dirty="0" smtClean="0"/>
              <a:t>ICD-9-CM:</a:t>
            </a:r>
          </a:p>
          <a:p>
            <a:pPr>
              <a:buNone/>
            </a:pPr>
            <a:r>
              <a:rPr lang="en-US" dirty="0" smtClean="0"/>
              <a:t>786.07 – Wheezing</a:t>
            </a:r>
          </a:p>
          <a:p>
            <a:pPr>
              <a:buNone/>
            </a:pPr>
            <a:r>
              <a:rPr lang="en-US" i="1" dirty="0" smtClean="0"/>
              <a:t>(Not to be used in a patient with asthma)</a:t>
            </a:r>
          </a:p>
          <a:p>
            <a:pPr>
              <a:buNone/>
            </a:pPr>
            <a:endParaRPr lang="en-US" dirty="0" smtClean="0"/>
          </a:p>
          <a:p>
            <a:pPr>
              <a:buNone/>
            </a:pPr>
            <a:r>
              <a:rPr lang="en-US" dirty="0" smtClean="0"/>
              <a:t>ICD-10-CM:</a:t>
            </a:r>
          </a:p>
          <a:p>
            <a:pPr>
              <a:buNone/>
            </a:pPr>
            <a:r>
              <a:rPr lang="en-US" dirty="0" smtClean="0"/>
              <a:t>R06.2 – Wheezing</a:t>
            </a:r>
            <a:r>
              <a:rPr lang="en-US" i="1" dirty="0" smtClean="0"/>
              <a:t> </a:t>
            </a:r>
          </a:p>
          <a:p>
            <a:pPr>
              <a:buNone/>
            </a:pPr>
            <a:r>
              <a:rPr lang="en-US" i="1" dirty="0" smtClean="0"/>
              <a:t>(Not to be used in a patient with asthma)</a:t>
            </a:r>
            <a:endParaRPr lang="en-US" dirty="0" smtClean="0"/>
          </a:p>
          <a:p>
            <a:pPr>
              <a:buNone/>
            </a:pPr>
            <a:endParaRPr lang="en-US" dirty="0" smtClean="0"/>
          </a:p>
          <a:p>
            <a:pPr>
              <a:buNone/>
            </a:pP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609600"/>
            <a:ext cx="8382000" cy="1143000"/>
          </a:xfrm>
        </p:spPr>
        <p:txBody>
          <a:bodyPr>
            <a:noAutofit/>
          </a:bodyPr>
          <a:lstStyle/>
          <a:p>
            <a:r>
              <a:rPr lang="en-US" sz="3600" dirty="0" smtClean="0"/>
              <a:t>Chapter 19 – Injury, Poisoning, and Certain Other Consequences of External Causes</a:t>
            </a:r>
            <a:endParaRPr lang="en-US" sz="3600" dirty="0"/>
          </a:p>
        </p:txBody>
      </p:sp>
      <p:sp>
        <p:nvSpPr>
          <p:cNvPr id="10" name="Text Placeholder 9"/>
          <p:cNvSpPr>
            <a:spLocks noGrp="1"/>
          </p:cNvSpPr>
          <p:nvPr>
            <p:ph type="body" idx="1"/>
          </p:nvPr>
        </p:nvSpPr>
        <p:spPr/>
        <p:txBody>
          <a:bodyPr/>
          <a:lstStyle/>
          <a:p>
            <a:endParaRPr lang="en-US"/>
          </a:p>
        </p:txBody>
      </p:sp>
      <p:sp>
        <p:nvSpPr>
          <p:cNvPr id="6147" name="Text Placeholder 3"/>
          <p:cNvSpPr>
            <a:spLocks noGrp="1"/>
          </p:cNvSpPr>
          <p:nvPr>
            <p:ph sz="half" idx="2"/>
          </p:nvPr>
        </p:nvSpPr>
        <p:spPr>
          <a:xfrm>
            <a:off x="457200" y="2362199"/>
            <a:ext cx="2971800" cy="3048001"/>
          </a:xfrm>
          <a:solidFill>
            <a:schemeClr val="accent1">
              <a:lumMod val="75000"/>
            </a:schemeClr>
          </a:solidFill>
        </p:spPr>
        <p:txBody>
          <a:bodyPr/>
          <a:lstStyle/>
          <a:p>
            <a:pPr>
              <a:defRPr/>
            </a:pPr>
            <a:r>
              <a:rPr lang="en-US" sz="3200" b="1" dirty="0" smtClean="0">
                <a:solidFill>
                  <a:schemeClr val="accent1">
                    <a:lumMod val="25000"/>
                  </a:schemeClr>
                </a:solidFill>
              </a:rPr>
              <a:t>Injuries grouped by body part rather than category of injury</a:t>
            </a:r>
          </a:p>
          <a:p>
            <a:pPr>
              <a:defRPr/>
            </a:pPr>
            <a:endParaRPr lang="en-US" dirty="0" smtClean="0"/>
          </a:p>
        </p:txBody>
      </p:sp>
      <p:sp>
        <p:nvSpPr>
          <p:cNvPr id="11" name="Text Placeholder 10"/>
          <p:cNvSpPr>
            <a:spLocks noGrp="1"/>
          </p:cNvSpPr>
          <p:nvPr>
            <p:ph type="body" sz="quarter" idx="3"/>
          </p:nvPr>
        </p:nvSpPr>
        <p:spPr/>
        <p:txBody>
          <a:bodyPr/>
          <a:lstStyle/>
          <a:p>
            <a:endParaRPr lang="en-US" dirty="0"/>
          </a:p>
        </p:txBody>
      </p:sp>
      <p:sp>
        <p:nvSpPr>
          <p:cNvPr id="12" name="Content Placeholder 11"/>
          <p:cNvSpPr>
            <a:spLocks noGrp="1"/>
          </p:cNvSpPr>
          <p:nvPr>
            <p:ph sz="quarter" idx="4"/>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1CF660C-30DD-4873-AFC3-3CB978EF4618}" type="slidenum">
              <a:rPr lang="en-US" smtClean="0"/>
              <a:pPr>
                <a:defRPr/>
              </a:pPr>
              <a:t>97</a:t>
            </a:fld>
            <a:endParaRPr lang="en-US"/>
          </a:p>
        </p:txBody>
      </p:sp>
      <p:graphicFrame>
        <p:nvGraphicFramePr>
          <p:cNvPr id="5" name="Diagram 4"/>
          <p:cNvGraphicFramePr/>
          <p:nvPr/>
        </p:nvGraphicFramePr>
        <p:xfrm>
          <a:off x="228600" y="1600200"/>
          <a:ext cx="304800" cy="20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3581400" y="1905000"/>
          <a:ext cx="5410200" cy="381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7170" name="Content Placeholder 2"/>
          <p:cNvSpPr>
            <a:spLocks noGrp="1"/>
          </p:cNvSpPr>
          <p:nvPr>
            <p:ph idx="1"/>
          </p:nvPr>
        </p:nvSpPr>
        <p:spPr>
          <a:xfrm>
            <a:off x="457200" y="685801"/>
            <a:ext cx="8229600" cy="5029200"/>
          </a:xfrm>
        </p:spPr>
        <p:txBody>
          <a:bodyPr>
            <a:normAutofit fontScale="92500"/>
          </a:bodyPr>
          <a:lstStyle/>
          <a:p>
            <a:r>
              <a:rPr lang="en-US" sz="3000" dirty="0" smtClean="0"/>
              <a:t>Encompasses 2 alpha characters</a:t>
            </a:r>
          </a:p>
          <a:p>
            <a:pPr lvl="1"/>
            <a:r>
              <a:rPr lang="en-US" sz="3000" dirty="0" smtClean="0"/>
              <a:t>S </a:t>
            </a:r>
          </a:p>
          <a:p>
            <a:pPr lvl="2"/>
            <a:r>
              <a:rPr lang="en-US" sz="3000" dirty="0" smtClean="0"/>
              <a:t>Injuries related to body region</a:t>
            </a:r>
          </a:p>
          <a:p>
            <a:pPr lvl="1"/>
            <a:r>
              <a:rPr lang="en-US" sz="3000" dirty="0" smtClean="0"/>
              <a:t>T</a:t>
            </a:r>
          </a:p>
          <a:p>
            <a:pPr lvl="2"/>
            <a:r>
              <a:rPr lang="en-US" sz="3000" dirty="0" smtClean="0"/>
              <a:t>Injuries to unspecified region</a:t>
            </a:r>
          </a:p>
          <a:p>
            <a:pPr lvl="2"/>
            <a:r>
              <a:rPr lang="en-US" sz="3000" dirty="0" smtClean="0"/>
              <a:t>Poisonings, external causes</a:t>
            </a:r>
          </a:p>
          <a:p>
            <a:r>
              <a:rPr lang="en-US" sz="3000" dirty="0" smtClean="0">
                <a:solidFill>
                  <a:srgbClr val="FF0000"/>
                </a:solidFill>
              </a:rPr>
              <a:t>NOTE:  Use secondary code(s) from Chapter 20 to indicate cause of injury</a:t>
            </a:r>
          </a:p>
          <a:p>
            <a:r>
              <a:rPr lang="en-US" sz="3000" dirty="0" smtClean="0">
                <a:solidFill>
                  <a:srgbClr val="FF0000"/>
                </a:solidFill>
              </a:rPr>
              <a:t>Codes within T section that include the external cause do not require an additional external cause code</a:t>
            </a:r>
            <a:r>
              <a:rPr lang="en-US" sz="3000" dirty="0" smtClean="0"/>
              <a:t> </a:t>
            </a:r>
          </a:p>
          <a:p>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pPr>
              <a:defRPr/>
            </a:pPr>
            <a:fld id="{2E9A90D0-BE85-4125-8A15-1D96760605C8}" type="slidenum">
              <a:rPr lang="en-US" smtClean="0"/>
              <a:pPr>
                <a:defRPr/>
              </a:pPr>
              <a:t>98</a:t>
            </a:fld>
            <a:endParaRPr lang="en-US"/>
          </a:p>
        </p:txBody>
      </p:sp>
      <p:graphicFrame>
        <p:nvGraphicFramePr>
          <p:cNvPr id="5" name="Diagram 4"/>
          <p:cNvGraphicFramePr/>
          <p:nvPr/>
        </p:nvGraphicFramePr>
        <p:xfrm>
          <a:off x="228600" y="2590800"/>
          <a:ext cx="2286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280569" y="-1299369"/>
            <a:ext cx="754062" cy="4267200"/>
          </a:xfrm>
          <a:solidFill>
            <a:schemeClr val="accent1"/>
          </a:solidFill>
        </p:spPr>
        <p:txBody>
          <a:bodyPr vert="vert">
            <a:noAutofit/>
          </a:bodyPr>
          <a:lstStyle/>
          <a:p>
            <a:pPr>
              <a:defRPr/>
            </a:pPr>
            <a:r>
              <a:rPr lang="en-US" sz="3600" dirty="0" smtClean="0"/>
              <a:t>Fractures</a:t>
            </a:r>
            <a:endParaRPr lang="en-US" sz="3600" dirty="0"/>
          </a:p>
        </p:txBody>
      </p:sp>
      <p:sp>
        <p:nvSpPr>
          <p:cNvPr id="8195" name="Content Placeholder 2"/>
          <p:cNvSpPr>
            <a:spLocks noGrp="1"/>
          </p:cNvSpPr>
          <p:nvPr>
            <p:ph idx="1"/>
          </p:nvPr>
        </p:nvSpPr>
        <p:spPr/>
        <p:txBody>
          <a:bodyPr>
            <a:normAutofit fontScale="77500" lnSpcReduction="20000"/>
          </a:bodyPr>
          <a:lstStyle/>
          <a:p>
            <a:r>
              <a:rPr lang="en-US" dirty="0" smtClean="0"/>
              <a:t>Greater specificity</a:t>
            </a:r>
          </a:p>
          <a:p>
            <a:pPr lvl="1"/>
            <a:r>
              <a:rPr lang="en-US" dirty="0" smtClean="0"/>
              <a:t>Type of fracture</a:t>
            </a:r>
          </a:p>
          <a:p>
            <a:pPr lvl="1"/>
            <a:r>
              <a:rPr lang="en-US" dirty="0" smtClean="0"/>
              <a:t>Specific anatomical site</a:t>
            </a:r>
          </a:p>
          <a:p>
            <a:pPr lvl="1"/>
            <a:r>
              <a:rPr lang="en-US" dirty="0" smtClean="0"/>
              <a:t>Displaced </a:t>
            </a:r>
            <a:r>
              <a:rPr lang="en-US" dirty="0" err="1" smtClean="0"/>
              <a:t>vs</a:t>
            </a:r>
            <a:r>
              <a:rPr lang="en-US" dirty="0" smtClean="0"/>
              <a:t> </a:t>
            </a:r>
            <a:r>
              <a:rPr lang="en-US" dirty="0" err="1" smtClean="0"/>
              <a:t>nondisplaced</a:t>
            </a:r>
            <a:endParaRPr lang="en-US" dirty="0" smtClean="0"/>
          </a:p>
          <a:p>
            <a:pPr lvl="1"/>
            <a:r>
              <a:rPr lang="en-US" dirty="0" smtClean="0"/>
              <a:t>Laterality</a:t>
            </a:r>
          </a:p>
          <a:p>
            <a:pPr lvl="1"/>
            <a:r>
              <a:rPr lang="en-US" dirty="0" smtClean="0"/>
              <a:t>Routine </a:t>
            </a:r>
            <a:r>
              <a:rPr lang="en-US" dirty="0" err="1" smtClean="0"/>
              <a:t>vs</a:t>
            </a:r>
            <a:r>
              <a:rPr lang="en-US" dirty="0" smtClean="0"/>
              <a:t> delayed healing</a:t>
            </a:r>
          </a:p>
          <a:p>
            <a:pPr lvl="1"/>
            <a:r>
              <a:rPr lang="en-US" dirty="0" smtClean="0"/>
              <a:t>Nonunion</a:t>
            </a:r>
          </a:p>
          <a:p>
            <a:pPr lvl="1"/>
            <a:r>
              <a:rPr lang="en-US" dirty="0" err="1" smtClean="0"/>
              <a:t>Malunion</a:t>
            </a:r>
            <a:endParaRPr lang="en-US" dirty="0" smtClean="0"/>
          </a:p>
          <a:p>
            <a:pPr lvl="1"/>
            <a:r>
              <a:rPr lang="en-US" dirty="0" smtClean="0"/>
              <a:t>Type of encounter</a:t>
            </a:r>
          </a:p>
          <a:p>
            <a:pPr lvl="2"/>
            <a:r>
              <a:rPr lang="en-US" dirty="0" smtClean="0"/>
              <a:t>Initial</a:t>
            </a:r>
          </a:p>
          <a:p>
            <a:pPr lvl="2"/>
            <a:r>
              <a:rPr lang="en-US" dirty="0" smtClean="0"/>
              <a:t>Subsequent</a:t>
            </a:r>
          </a:p>
          <a:p>
            <a:pPr lvl="2"/>
            <a:r>
              <a:rPr lang="en-US" dirty="0" err="1" smtClean="0"/>
              <a:t>Sequela</a:t>
            </a:r>
            <a:endParaRPr lang="en-US" dirty="0" smtClean="0"/>
          </a:p>
        </p:txBody>
      </p:sp>
      <p:sp>
        <p:nvSpPr>
          <p:cNvPr id="7" name="Slide Number Placeholder 6"/>
          <p:cNvSpPr>
            <a:spLocks noGrp="1"/>
          </p:cNvSpPr>
          <p:nvPr>
            <p:ph type="sldNum" sz="quarter" idx="12"/>
          </p:nvPr>
        </p:nvSpPr>
        <p:spPr/>
        <p:txBody>
          <a:bodyPr/>
          <a:lstStyle/>
          <a:p>
            <a:pPr>
              <a:defRPr/>
            </a:pPr>
            <a:fld id="{53D5A6DD-1F0B-4AF4-833D-E22B6A5E7AE2}" type="slidenum">
              <a:rPr lang="en-US" smtClean="0"/>
              <a:pPr>
                <a:defRPr/>
              </a:pPr>
              <a:t>99</a:t>
            </a:fld>
            <a:endParaRPr lang="en-US"/>
          </a:p>
        </p:txBody>
      </p:sp>
      <p:graphicFrame>
        <p:nvGraphicFramePr>
          <p:cNvPr id="5" name="Diagram 4"/>
          <p:cNvGraphicFramePr/>
          <p:nvPr/>
        </p:nvGraphicFramePr>
        <p:xfrm>
          <a:off x="609600" y="1981200"/>
          <a:ext cx="228600" cy="5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C:\Users\Kimberly\AppData\Local\Microsoft\Windows\Temporary Internet Files\Content.IE5\4T8XDGU7\MC900290887[1].wmf"/>
          <p:cNvPicPr>
            <a:picLocks noChangeAspect="1" noChangeArrowheads="1"/>
          </p:cNvPicPr>
          <p:nvPr/>
        </p:nvPicPr>
        <p:blipFill>
          <a:blip r:embed="rId8" cstate="print"/>
          <a:srcRect/>
          <a:stretch>
            <a:fillRect/>
          </a:stretch>
        </p:blipFill>
        <p:spPr bwMode="auto">
          <a:xfrm>
            <a:off x="4428805" y="3200400"/>
            <a:ext cx="4042221" cy="271302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6153</Words>
  <Application>Microsoft Office PowerPoint</Application>
  <PresentationFormat>On-screen Show (4:3)</PresentationFormat>
  <Paragraphs>1005</Paragraphs>
  <Slides>134</Slides>
  <Notes>68</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Default Design</vt:lpstr>
      <vt:lpstr>Diagnosis Documentation  and Coding  for Pediatrics</vt:lpstr>
      <vt:lpstr>Faculty Disclosure</vt:lpstr>
      <vt:lpstr>Agenda</vt:lpstr>
      <vt:lpstr>Code Sets</vt:lpstr>
      <vt:lpstr>ICD-9-CM</vt:lpstr>
      <vt:lpstr>Clinical Information vs.  Coding Guidelines </vt:lpstr>
      <vt:lpstr>A coder/biller can code from an Xray report or a pathology report but not from a laboratory report –   Why?</vt:lpstr>
      <vt:lpstr>Specificity Must Match!</vt:lpstr>
      <vt:lpstr>Medical Necessity</vt:lpstr>
      <vt:lpstr>ICD-10</vt:lpstr>
      <vt:lpstr>ICD-10-CM</vt:lpstr>
      <vt:lpstr>General Equivalency Mappings</vt:lpstr>
      <vt:lpstr>Partial Code Freeze</vt:lpstr>
      <vt:lpstr>Skip over ICD-10 to ICD-11?</vt:lpstr>
      <vt:lpstr>Ask Your PM/EHR System Vendors</vt:lpstr>
      <vt:lpstr>Education Needs</vt:lpstr>
      <vt:lpstr>Preparing the Physicians</vt:lpstr>
      <vt:lpstr>Physician-EHR Challenges</vt:lpstr>
      <vt:lpstr>Breaking News!</vt:lpstr>
      <vt:lpstr>Sebelius-Holder Letter</vt:lpstr>
      <vt:lpstr>OIG Workplan for 2012</vt:lpstr>
      <vt:lpstr>What are the auditors looking for?</vt:lpstr>
      <vt:lpstr>Medical Necessity?</vt:lpstr>
      <vt:lpstr>Excellent Reference available from AMA or AHIMA </vt:lpstr>
      <vt:lpstr>Preparing the Coders/Billers</vt:lpstr>
      <vt:lpstr>Budget Considerations</vt:lpstr>
      <vt:lpstr>Costs of ICD-10-CM Implementation</vt:lpstr>
      <vt:lpstr>Specifically for Coders!</vt:lpstr>
      <vt:lpstr>Comparison</vt:lpstr>
      <vt:lpstr>Coding and 7th Character Extensions</vt:lpstr>
      <vt:lpstr>Coding and Use of 7th Character</vt:lpstr>
      <vt:lpstr>Coding and Use of 7th Character</vt:lpstr>
      <vt:lpstr>NEC and NOS</vt:lpstr>
      <vt:lpstr>Punctuation</vt:lpstr>
      <vt:lpstr>NOTES</vt:lpstr>
      <vt:lpstr>See – See Also – And - With</vt:lpstr>
      <vt:lpstr>Steps to Correct Coding</vt:lpstr>
      <vt:lpstr>Steps to Correct Coding</vt:lpstr>
      <vt:lpstr>Steps to Correct Coding</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Acute vs. Chronic</vt:lpstr>
      <vt:lpstr>Chapter-Specific Guidelines</vt:lpstr>
      <vt:lpstr>Chapter 1 – Certain Infectious and Parasitic Diseases</vt:lpstr>
      <vt:lpstr>Slide 55</vt:lpstr>
      <vt:lpstr>Example</vt:lpstr>
      <vt:lpstr>Example</vt:lpstr>
      <vt:lpstr>Chapter 5 – Mental and Behavioral Disorders</vt:lpstr>
      <vt:lpstr>Use, Abuse, Dependence</vt:lpstr>
      <vt:lpstr>Attention Deficit Disorder</vt:lpstr>
      <vt:lpstr>ADHD in ICD-10-CM</vt:lpstr>
      <vt:lpstr>Chapter 6 Diseases of the Nervous System</vt:lpstr>
      <vt:lpstr>Slide 63</vt:lpstr>
      <vt:lpstr>Category G40 (Epilepsy and recurrent seizures) and G43 (Migraine)</vt:lpstr>
      <vt:lpstr>Example</vt:lpstr>
      <vt:lpstr>Chapter 7   Diseases of the eye and adnexa</vt:lpstr>
      <vt:lpstr>Example</vt:lpstr>
      <vt:lpstr>Example</vt:lpstr>
      <vt:lpstr>Example</vt:lpstr>
      <vt:lpstr>Chapter 8 – Diseases of the ear and mastoid process</vt:lpstr>
      <vt:lpstr>Example</vt:lpstr>
      <vt:lpstr>Example</vt:lpstr>
      <vt:lpstr>Chapter 10 – Diseases of  the Respiratory System</vt:lpstr>
      <vt:lpstr>Example</vt:lpstr>
      <vt:lpstr>ICD-9-CM Descriptors - Asthma</vt:lpstr>
      <vt:lpstr>ICD-10-CM Descriptors - Asthma</vt:lpstr>
      <vt:lpstr>Example</vt:lpstr>
      <vt:lpstr>Chapter 11  Diseases of the Digestive System</vt:lpstr>
      <vt:lpstr>Example</vt:lpstr>
      <vt:lpstr>Example</vt:lpstr>
      <vt:lpstr>Chapter 12 – Diseases of skin and subcutaneous tissue</vt:lpstr>
      <vt:lpstr>Example</vt:lpstr>
      <vt:lpstr>Example</vt:lpstr>
      <vt:lpstr>Chapter 13 – Diseases of the musculoskeletal system  and connective tissue</vt:lpstr>
      <vt:lpstr>Example</vt:lpstr>
      <vt:lpstr>Chapter 14 Diseases of the genitourinary system</vt:lpstr>
      <vt:lpstr>Example</vt:lpstr>
      <vt:lpstr>Example</vt:lpstr>
      <vt:lpstr>Chapter 16 and 17</vt:lpstr>
      <vt:lpstr>Example</vt:lpstr>
      <vt:lpstr>Slide 91</vt:lpstr>
      <vt:lpstr>Slide 92</vt:lpstr>
      <vt:lpstr>Chapter 18 – Symptoms, signs and abnormal clinical and laboratory findings, not elsewhere classified</vt:lpstr>
      <vt:lpstr>Symptoms</vt:lpstr>
      <vt:lpstr>Example</vt:lpstr>
      <vt:lpstr>Example</vt:lpstr>
      <vt:lpstr>Chapter 19 – Injury, Poisoning, and Certain Other Consequences of External Causes</vt:lpstr>
      <vt:lpstr>Slide 98</vt:lpstr>
      <vt:lpstr>Fractures</vt:lpstr>
      <vt:lpstr>Fracture 7th character</vt:lpstr>
      <vt:lpstr>Fractures</vt:lpstr>
      <vt:lpstr>Slide 102</vt:lpstr>
      <vt:lpstr>Slide 103</vt:lpstr>
      <vt:lpstr>Slide 104</vt:lpstr>
      <vt:lpstr>Slide 105</vt:lpstr>
      <vt:lpstr>Example</vt:lpstr>
      <vt:lpstr>Example</vt:lpstr>
      <vt:lpstr>Poisoning, Adverse Effect, Underdose</vt:lpstr>
      <vt:lpstr>Slide 109</vt:lpstr>
      <vt:lpstr>ICD-9-CM Coding</vt:lpstr>
      <vt:lpstr>Poisoning, Adverse Effect, Underdose</vt:lpstr>
      <vt:lpstr>Poisoning, Adverse Effect, Underdose</vt:lpstr>
      <vt:lpstr>Example</vt:lpstr>
      <vt:lpstr>Slide 114</vt:lpstr>
      <vt:lpstr>Slide 115</vt:lpstr>
      <vt:lpstr>Transport Accidents</vt:lpstr>
      <vt:lpstr>Transport Note</vt:lpstr>
      <vt:lpstr>Slide 118</vt:lpstr>
      <vt:lpstr>Slide 119</vt:lpstr>
      <vt:lpstr>Category Y99</vt:lpstr>
      <vt:lpstr>Slide 121</vt:lpstr>
      <vt:lpstr>Example</vt:lpstr>
      <vt:lpstr>Slide 123</vt:lpstr>
      <vt:lpstr>Slide 124</vt:lpstr>
      <vt:lpstr>Z Codes Reason Encounter</vt:lpstr>
      <vt:lpstr>Example</vt:lpstr>
      <vt:lpstr>Consequences of Poor Preparation for ICD-10-CM</vt:lpstr>
      <vt:lpstr>So, what do we do for the next 2 years?</vt:lpstr>
      <vt:lpstr>Resources</vt:lpstr>
      <vt:lpstr>Resources </vt:lpstr>
      <vt:lpstr>AHIMA Resources http://www.ahima.org/icd10</vt:lpstr>
      <vt:lpstr>Slide 132</vt:lpstr>
      <vt:lpstr>AAPC on ICD-10-CM</vt:lpstr>
      <vt:lpstr>Followup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Coding Basics for Physicians</dc:title>
  <dc:creator>Kim Garner</dc:creator>
  <cp:lastModifiedBy>Linda</cp:lastModifiedBy>
  <cp:revision>138</cp:revision>
  <dcterms:created xsi:type="dcterms:W3CDTF">2003-12-04T15:55:09Z</dcterms:created>
  <dcterms:modified xsi:type="dcterms:W3CDTF">2012-09-28T12:48:02Z</dcterms:modified>
</cp:coreProperties>
</file>